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UI/images/Inhalt.png" ContentType="image/.png"/>
  <Override PartName="/customUI/images/LG_20101.png" ContentType="image/.png"/>
  <Override PartName="/customUI/images/LG_30101.png" ContentType="image/.png"/>
  <Override PartName="/customUI/images/LG_05100.png" ContentType="image/.png"/>
  <Override PartName="/customUI/images/Button_Berichtsansichtt.png" ContentType="image/.png"/>
  <Override PartName="/customUI/images/LG_10101.png" ContentType="image/.png"/>
  <Override PartName="/customUI/images/haken0.png" ContentType="image/.png"/>
  <Override PartName="/customUI/images/LG_96901.png" ContentType="image/.png"/>
  <Override PartName="/customUI/images/Trennfolie-70mm0.png" ContentType="image/.png"/>
  <Override PartName="/customUI/images/PrintPreviewControl_698.png" ContentType="image/.png"/>
  <Override PartName="/customUI/images/LG_01900.png" ContentType="image/.png"/>
  <Override PartName="/customUI/images/Saveas.png" ContentType="image/.png"/>
  <Override PartName="/customUI/images/LG_96701.png" ContentType="image/.png"/>
  <Override PartName="/customUI/images/LG_90101.png" ContentType="image/.png"/>
  <Override PartName="/customUI/images/LG_02200.png" ContentType="image/.png"/>
  <Override PartName="/customUI/images/BA_Logo0.png" ContentType="image/.png"/>
  <Override PartName="/customUI/images/printer_16xLG.png" ContentType="image/.png"/>
  <Override PartName="/customUI/images/LG_60101.png" ContentType="image/.png"/>
  <Override PartName="/customUI/images/LG_70101.png" ContentType="image/.png"/>
  <Override PartName="/customUI/images/LG_00001.png" ContentType="image/.png"/>
  <Override PartName="/customUI/images/LG_02500.png" ContentType="image/.png"/>
  <Override PartName="/customUI/images/Titel-70mm0.png" ContentType="image/.png"/>
  <Override PartName="/customUI/images/LG_02200.jpg" ContentType="image/.jpg"/>
  <Override PartName="/customUI/images/LG_40101.png" ContentType="image/.png"/>
  <Override PartName="/customUI/images/LG_50101.png" ContentType="image/.png"/>
</Types>
</file>

<file path=_rels/.rels><?xml version="1.0" encoding="UTF-8" standalone="yes"?>
<Relationships xmlns="http://schemas.openxmlformats.org/package/2006/relationships"><Relationship Id="Rea34c82aaaf4481d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34" r:id="rId2"/>
    <p:sldMasterId id="2147483658" r:id="rId3"/>
    <p:sldMasterId id="2147483661" r:id="rId4"/>
    <p:sldMasterId id="2147483735" r:id="rId5"/>
    <p:sldMasterId id="2147483742" r:id="rId6"/>
    <p:sldMasterId id="2147483754" r:id="rId7"/>
    <p:sldMasterId id="2147483756" r:id="rId8"/>
    <p:sldMasterId id="2147483746" r:id="rId9"/>
  </p:sldMasterIdLst>
  <p:notesMasterIdLst>
    <p:notesMasterId r:id="rId26"/>
  </p:notesMasterIdLst>
  <p:handoutMasterIdLst>
    <p:handoutMasterId r:id="rId27"/>
  </p:handoutMasterIdLst>
  <p:sldIdLst>
    <p:sldId id="287" r:id="rId10"/>
    <p:sldId id="289" r:id="rId11"/>
    <p:sldId id="288" r:id="rId12"/>
    <p:sldId id="291" r:id="rId13"/>
    <p:sldId id="309" r:id="rId14"/>
    <p:sldId id="292" r:id="rId15"/>
    <p:sldId id="310" r:id="rId16"/>
    <p:sldId id="304" r:id="rId17"/>
    <p:sldId id="306" r:id="rId18"/>
    <p:sldId id="293" r:id="rId19"/>
    <p:sldId id="302" r:id="rId20"/>
    <p:sldId id="308" r:id="rId21"/>
    <p:sldId id="295" r:id="rId22"/>
    <p:sldId id="294" r:id="rId23"/>
    <p:sldId id="303" r:id="rId24"/>
    <p:sldId id="301" r:id="rId25"/>
  </p:sldIdLst>
  <p:sldSz cx="9180513" cy="6888163"/>
  <p:notesSz cx="6788150" cy="9923463"/>
  <p:defaultTextStyle>
    <a:defPPr>
      <a:defRPr lang="de-DE"/>
    </a:defPPr>
    <a:lvl1pPr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06">
          <p15:clr>
            <a:srgbClr val="A4A3A4"/>
          </p15:clr>
        </p15:guide>
        <p15:guide id="2" orient="horz" pos="4120">
          <p15:clr>
            <a:srgbClr val="A4A3A4"/>
          </p15:clr>
        </p15:guide>
        <p15:guide id="3" pos="66">
          <p15:clr>
            <a:srgbClr val="A4A3A4"/>
          </p15:clr>
        </p15:guide>
        <p15:guide id="4" pos="5327">
          <p15:clr>
            <a:srgbClr val="A4A3A4"/>
          </p15:clr>
        </p15:guide>
        <p15:guide id="5" pos="449">
          <p15:clr>
            <a:srgbClr val="A4A3A4"/>
          </p15:clr>
        </p15:guide>
        <p15:guide id="6" orient="horz" pos="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45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3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lanasj" initials="" lastIdx="1" clrIdx="0"/>
  <p:cmAuthor id="1" name="planasj" initials="JP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E2001A"/>
    <a:srgbClr val="58595B"/>
    <a:srgbClr val="AAAAAA"/>
    <a:srgbClr val="969696"/>
    <a:srgbClr val="787878"/>
    <a:srgbClr val="4F98A9"/>
    <a:srgbClr val="569FB0"/>
    <a:srgbClr val="80B7C4"/>
    <a:srgbClr val="AD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8129" autoAdjust="0"/>
  </p:normalViewPr>
  <p:slideViewPr>
    <p:cSldViewPr snapToGrid="0">
      <p:cViewPr varScale="1">
        <p:scale>
          <a:sx n="110" d="100"/>
          <a:sy n="110" d="100"/>
        </p:scale>
        <p:origin x="-996" y="-90"/>
      </p:cViewPr>
      <p:guideLst>
        <p:guide orient="horz" pos="1006"/>
        <p:guide orient="horz" pos="4120"/>
        <p:guide orient="horz" pos="840"/>
        <p:guide pos="66"/>
        <p:guide pos="5327"/>
        <p:guide pos="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3" d="100"/>
          <a:sy n="73" d="100"/>
        </p:scale>
        <p:origin x="-3396" y="-204"/>
      </p:cViewPr>
      <p:guideLst>
        <p:guide orient="horz" pos="3145"/>
        <p:guide orient="horz" pos="3126"/>
        <p:guide pos="2141"/>
        <p:guide pos="21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2271" cy="495542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4294" y="3"/>
            <a:ext cx="2942271" cy="495542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7C967404-156E-47EB-9877-E087AC5685E3}" type="datetimeFigureOut">
              <a:rPr lang="de-DE" smtClean="0"/>
              <a:pPr/>
              <a:t>13.01.2021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6345"/>
            <a:ext cx="2942271" cy="495542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4294" y="9426345"/>
            <a:ext cx="2942271" cy="495542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1D7242E3-06F1-4C75-A171-9FD46FAE3E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568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2950"/>
            <a:ext cx="4960938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83" y="4713964"/>
            <a:ext cx="5427984" cy="4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5" tIns="45533" rIns="91065" bIns="45533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>
          <a:xfrm>
            <a:off x="0" y="9426344"/>
            <a:ext cx="2942271" cy="495542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271" cy="495542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>
          <a:xfrm>
            <a:off x="3844294" y="1"/>
            <a:ext cx="2942271" cy="495542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F5A85667-3F49-4250-BE36-49FB17FAAB2E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3844294" y="9426344"/>
            <a:ext cx="2942271" cy="495542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9B01A3C9-0BCF-401E-AB78-2159E2565C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545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marR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tabLst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 und Subline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03263" y="2053420"/>
            <a:ext cx="775335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err="1" smtClean="0"/>
              <a:t>Subline</a:t>
            </a:r>
            <a:r>
              <a:rPr lang="de-DE" dirty="0" smtClean="0"/>
              <a:t> nutzbar für zusätzliche Informationen. </a:t>
            </a:r>
            <a:br>
              <a:rPr lang="de-DE" dirty="0" smtClean="0"/>
            </a:br>
            <a:r>
              <a:rPr lang="de-DE" dirty="0" smtClean="0"/>
              <a:t>Wenn möglich nicht mehr als zwei Zeilen schreiben.</a:t>
            </a:r>
            <a:endParaRPr lang="de-DE" dirty="0"/>
          </a:p>
        </p:txBody>
      </p:sp>
      <p:sp>
        <p:nvSpPr>
          <p:cNvPr id="11" name="Titel 4"/>
          <p:cNvSpPr>
            <a:spLocks noGrp="1"/>
          </p:cNvSpPr>
          <p:nvPr>
            <p:ph type="title" hasCustomPrompt="1"/>
          </p:nvPr>
        </p:nvSpPr>
        <p:spPr>
          <a:xfrm>
            <a:off x="687388" y="924015"/>
            <a:ext cx="7769225" cy="10163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3300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ihrer Präsentation.</a:t>
            </a:r>
            <a:br>
              <a:rPr lang="de-DE" dirty="0" smtClean="0"/>
            </a:br>
            <a:r>
              <a:rPr lang="de-DE" dirty="0" smtClean="0"/>
              <a:t>Groß und prägnant.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03263" y="467628"/>
            <a:ext cx="6767495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kern="20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picVertraulich" hidden="1"/>
          <p:cNvGrpSpPr/>
          <p:nvPr/>
        </p:nvGrpSpPr>
        <p:grpSpPr>
          <a:xfrm>
            <a:off x="6966000" y="453547"/>
            <a:ext cx="2223994" cy="533769"/>
            <a:chOff x="6952888" y="459965"/>
            <a:chExt cx="2223994" cy="533769"/>
          </a:xfrm>
        </p:grpSpPr>
        <p:sp>
          <p:nvSpPr>
            <p:cNvPr id="8" name="Rechteck 7" hidden="1"/>
            <p:cNvSpPr/>
            <p:nvPr userDrawn="1"/>
          </p:nvSpPr>
          <p:spPr>
            <a:xfrm>
              <a:off x="6978766" y="459965"/>
              <a:ext cx="219811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9" name="Textfeld 8" hidden="1"/>
            <p:cNvSpPr txBox="1"/>
            <p:nvPr userDrawn="1"/>
          </p:nvSpPr>
          <p:spPr>
            <a:xfrm>
              <a:off x="6952888" y="578509"/>
              <a:ext cx="2208118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b="1" spc="300" baseline="0" dirty="0" smtClean="0">
                  <a:solidFill>
                    <a:srgbClr val="E2001A"/>
                  </a:solidFill>
                </a:rPr>
                <a:t>VERTRAULICH</a:t>
              </a:r>
              <a:endParaRPr lang="de-DE" sz="1700" b="1" spc="300" baseline="0" dirty="0">
                <a:solidFill>
                  <a:srgbClr val="E2001A"/>
                </a:solidFill>
              </a:endParaRPr>
            </a:p>
          </p:txBody>
        </p:sp>
      </p:grpSp>
      <p:grpSp>
        <p:nvGrpSpPr>
          <p:cNvPr id="3" name="picIntern" hidden="1"/>
          <p:cNvGrpSpPr/>
          <p:nvPr/>
        </p:nvGrpSpPr>
        <p:grpSpPr>
          <a:xfrm>
            <a:off x="7574400" y="453542"/>
            <a:ext cx="1617987" cy="533769"/>
            <a:chOff x="7574400" y="108502"/>
            <a:chExt cx="1617987" cy="533769"/>
          </a:xfrm>
        </p:grpSpPr>
        <p:sp>
          <p:nvSpPr>
            <p:cNvPr id="13" name="Rechteck 12" hidden="1"/>
            <p:cNvSpPr/>
            <p:nvPr userDrawn="1"/>
          </p:nvSpPr>
          <p:spPr>
            <a:xfrm>
              <a:off x="7574400" y="108502"/>
              <a:ext cx="160798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4" name="Textfeld 13" hidden="1"/>
            <p:cNvSpPr txBox="1"/>
            <p:nvPr userDrawn="1"/>
          </p:nvSpPr>
          <p:spPr>
            <a:xfrm>
              <a:off x="7574400" y="218420"/>
              <a:ext cx="161798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b="1" spc="500" baseline="0" dirty="0" smtClean="0">
                  <a:solidFill>
                    <a:srgbClr val="E2001A"/>
                  </a:solidFill>
                </a:rPr>
                <a:t>INTERN</a:t>
              </a:r>
              <a:endParaRPr lang="de-DE" sz="1700" b="1" spc="500" baseline="0" dirty="0">
                <a:solidFill>
                  <a:srgbClr val="E2001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4882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Text op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 txBox="1">
            <a:spLocks/>
          </p:cNvSpPr>
          <p:nvPr userDrawn="1"/>
        </p:nvSpPr>
        <p:spPr>
          <a:xfrm>
            <a:off x="494907" y="2802574"/>
            <a:ext cx="8244283" cy="27540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7575" rt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Pct val="80000"/>
              <a:buNone/>
              <a:defRPr sz="3498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75" indent="-152400" algn="l" defTabSz="917575" rtl="0" fontAlgn="base">
              <a:spcBef>
                <a:spcPct val="20000"/>
              </a:spcBef>
              <a:spcAft>
                <a:spcPct val="0"/>
              </a:spcAft>
              <a:buClr>
                <a:srgbClr val="B8BEC0"/>
              </a:buClr>
              <a:buSzPct val="110000"/>
              <a:defRPr sz="1999" baseline="0">
                <a:solidFill>
                  <a:schemeClr val="tx1"/>
                </a:solidFill>
                <a:latin typeface="+mn-lt"/>
              </a:defRPr>
            </a:lvl2pPr>
            <a:lvl3pPr marL="990600" indent="-152400" algn="l" defTabSz="917575" rtl="0" fontAlgn="base">
              <a:spcBef>
                <a:spcPct val="20000"/>
              </a:spcBef>
              <a:spcAft>
                <a:spcPct val="0"/>
              </a:spcAft>
              <a:buClr>
                <a:srgbClr val="B0B8BA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6550" indent="-230188" algn="l" defTabSz="917575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653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225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97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369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941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Das ist eine Trennseite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mit einer dreizeiligen Headline,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die hier endet.</a:t>
            </a:r>
            <a:endParaRPr lang="de-DE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20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siness Trennfolie mit Bild Überschrift und Text op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7774" y="3441097"/>
            <a:ext cx="7758839" cy="7391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Trennseite mit Bild, optionaler Text. Her steht die Überschrift zu diesem Teil des Kapitels.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04124" y="4341097"/>
            <a:ext cx="7752489" cy="2309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5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Optionaler Text: Ansatzpunkte, Potentiale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Trennfolie ohne Bil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999" y="1597025"/>
            <a:ext cx="7736613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3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„Bei der Trennseite die Kernaussage prägnant einsetzen.“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543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ße Diagramme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15281" y="474227"/>
            <a:ext cx="8223738" cy="6053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99" b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999" baseline="0"/>
            </a:lvl2pPr>
            <a:lvl4pPr>
              <a:defRPr/>
            </a:lvl4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Platz für große Grafiken / Diagramme / </a:t>
            </a:r>
            <a:r>
              <a:rPr lang="de-DE" dirty="0" err="1" smtClean="0"/>
              <a:t>Flowcharts</a:t>
            </a:r>
            <a:endParaRPr lang="de-DE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619009"/>
            <a:ext cx="5652000" cy="25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smtClean="0"/>
              <a:t>Thema, 0. Monat 2014, © Bundesagentur für 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124017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Inhaltsfolie 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697774" y="293567"/>
            <a:ext cx="7758839" cy="7321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Ihre Botschaft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615958"/>
            <a:ext cx="5652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dirty="0" smtClean="0"/>
              <a:t>Thema, 0. Monat 2014, © Bundesagentur für Arbeit</a:t>
            </a:r>
            <a:endParaRPr lang="de-DE" dirty="0"/>
          </a:p>
        </p:txBody>
      </p:sp>
      <p:sp>
        <p:nvSpPr>
          <p:cNvPr id="4" name="Line 16"/>
          <p:cNvSpPr>
            <a:spLocks noChangeShapeType="1"/>
          </p:cNvSpPr>
          <p:nvPr userDrawn="1"/>
        </p:nvSpPr>
        <p:spPr bwMode="auto">
          <a:xfrm>
            <a:off x="515281" y="1151279"/>
            <a:ext cx="8665232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wrap="square" lIns="91723" tIns="45860" rIns="91723" bIns="45860">
            <a:spAutoFit/>
          </a:bodyPr>
          <a:lstStyle/>
          <a:p>
            <a:endParaRPr lang="de-DE" sz="1799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07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"/>
            <a:ext cx="9180513" cy="6888163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02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 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03263" y="2614561"/>
            <a:ext cx="7753350" cy="461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err="1" smtClean="0"/>
              <a:t>Subline</a:t>
            </a:r>
            <a:r>
              <a:rPr lang="de-DE" dirty="0" smtClean="0"/>
              <a:t> nutzbar für zusätzliche Informationen. </a:t>
            </a:r>
            <a:br>
              <a:rPr lang="de-DE" dirty="0" smtClean="0"/>
            </a:br>
            <a:r>
              <a:rPr lang="de-DE" dirty="0" smtClean="0"/>
              <a:t>Wenn möglich nicht mehr als zwei Zeilen schreiben.</a:t>
            </a:r>
            <a:endParaRPr lang="de-DE" dirty="0"/>
          </a:p>
        </p:txBody>
      </p:sp>
      <p:sp>
        <p:nvSpPr>
          <p:cNvPr id="13" name="Titel 4"/>
          <p:cNvSpPr>
            <a:spLocks noGrp="1"/>
          </p:cNvSpPr>
          <p:nvPr>
            <p:ph type="title" hasCustomPrompt="1"/>
          </p:nvPr>
        </p:nvSpPr>
        <p:spPr>
          <a:xfrm>
            <a:off x="687388" y="924014"/>
            <a:ext cx="7769225" cy="15245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3300" kern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Titelfolie ohne Bild.</a:t>
            </a:r>
            <a:br>
              <a:rPr lang="de-DE" dirty="0" smtClean="0"/>
            </a:br>
            <a:r>
              <a:rPr lang="de-DE" dirty="0" smtClean="0"/>
              <a:t>Auf dieser Folie können Sie mehr</a:t>
            </a:r>
            <a:br>
              <a:rPr lang="de-DE" dirty="0" smtClean="0"/>
            </a:br>
            <a:r>
              <a:rPr lang="de-DE" dirty="0" smtClean="0"/>
              <a:t>Inhalte unterbringen.	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03263" y="467628"/>
            <a:ext cx="6767495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picVertraulich" hidden="1"/>
          <p:cNvGrpSpPr/>
          <p:nvPr userDrawn="1"/>
        </p:nvGrpSpPr>
        <p:grpSpPr>
          <a:xfrm>
            <a:off x="6947893" y="453547"/>
            <a:ext cx="2223994" cy="533769"/>
            <a:chOff x="6952888" y="459965"/>
            <a:chExt cx="2223994" cy="533769"/>
          </a:xfrm>
        </p:grpSpPr>
        <p:sp>
          <p:nvSpPr>
            <p:cNvPr id="9" name="Rechteck 8" hidden="1"/>
            <p:cNvSpPr/>
            <p:nvPr userDrawn="1"/>
          </p:nvSpPr>
          <p:spPr>
            <a:xfrm>
              <a:off x="6978766" y="459965"/>
              <a:ext cx="219811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0" name="Textfeld 9" hidden="1"/>
            <p:cNvSpPr txBox="1"/>
            <p:nvPr userDrawn="1"/>
          </p:nvSpPr>
          <p:spPr>
            <a:xfrm>
              <a:off x="6952888" y="578509"/>
              <a:ext cx="2208118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b="1" spc="300" baseline="0" dirty="0" smtClean="0">
                  <a:solidFill>
                    <a:srgbClr val="E2001A"/>
                  </a:solidFill>
                </a:rPr>
                <a:t>VERTRAULICH</a:t>
              </a:r>
              <a:endParaRPr lang="de-DE" sz="1700" b="1" spc="300" baseline="0" dirty="0">
                <a:solidFill>
                  <a:srgbClr val="E2001A"/>
                </a:solidFill>
              </a:endParaRPr>
            </a:p>
          </p:txBody>
        </p:sp>
      </p:grpSp>
      <p:pic>
        <p:nvPicPr>
          <p:cNvPr id="2050" name="picIntern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400" y="453600"/>
            <a:ext cx="16160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13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folie 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697774" y="293567"/>
            <a:ext cx="7758839" cy="7321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Ihre Botschaft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615958"/>
            <a:ext cx="5652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dirty="0" smtClean="0"/>
              <a:t>Thema, 0. Monat 2015, © Bundesagentur für 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584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ennfolie mit Bild Überschrift und Text op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7774" y="5472000"/>
            <a:ext cx="7758839" cy="7391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Trennseite mit Bild, optionaler Text. Her steht die Überschrift zu diesem Teil des Kapitels.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04124" y="6372000"/>
            <a:ext cx="7752489" cy="2309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5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Optionaler Text: Ansatzpunkte, Potentiale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ohne Bil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999" y="1597025"/>
            <a:ext cx="7736613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33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„Bei der Trennseite die Kernaussage prägnant einsetzen.“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543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506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Titelfolie mit Bild und Subline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 hasCustomPrompt="1"/>
          </p:nvPr>
        </p:nvSpPr>
        <p:spPr>
          <a:xfrm>
            <a:off x="712788" y="2146737"/>
            <a:ext cx="7743825" cy="10156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3300" b="1" kern="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ihrer Präsentation. Groß und prägnant.</a:t>
            </a:r>
            <a:endParaRPr lang="de-DE" dirty="0"/>
          </a:p>
        </p:txBody>
      </p:sp>
      <p:grpSp>
        <p:nvGrpSpPr>
          <p:cNvPr id="8" name="picVertraulich" hidden="1"/>
          <p:cNvGrpSpPr/>
          <p:nvPr userDrawn="1"/>
        </p:nvGrpSpPr>
        <p:grpSpPr>
          <a:xfrm>
            <a:off x="6947893" y="453547"/>
            <a:ext cx="2223994" cy="533769"/>
            <a:chOff x="6952888" y="459965"/>
            <a:chExt cx="2223994" cy="533769"/>
          </a:xfrm>
        </p:grpSpPr>
        <p:sp>
          <p:nvSpPr>
            <p:cNvPr id="9" name="Rechteck 8" hidden="1"/>
            <p:cNvSpPr/>
            <p:nvPr userDrawn="1"/>
          </p:nvSpPr>
          <p:spPr>
            <a:xfrm>
              <a:off x="6978766" y="459965"/>
              <a:ext cx="219811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0" name="Textfeld 9" hidden="1"/>
            <p:cNvSpPr txBox="1"/>
            <p:nvPr userDrawn="1"/>
          </p:nvSpPr>
          <p:spPr>
            <a:xfrm>
              <a:off x="6952888" y="578509"/>
              <a:ext cx="2208118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b="1" spc="300" baseline="0" dirty="0" smtClean="0">
                  <a:solidFill>
                    <a:srgbClr val="E2001A"/>
                  </a:solidFill>
                </a:rPr>
                <a:t>VERTRAULICH</a:t>
              </a:r>
              <a:endParaRPr lang="de-DE" sz="1700" b="1" spc="300" baseline="0" dirty="0">
                <a:solidFill>
                  <a:srgbClr val="E2001A"/>
                </a:solidFill>
              </a:endParaRPr>
            </a:p>
          </p:txBody>
        </p:sp>
      </p:grpSp>
      <p:pic>
        <p:nvPicPr>
          <p:cNvPr id="3074" name="picIntern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400" y="453600"/>
            <a:ext cx="16160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03263" y="467628"/>
            <a:ext cx="6767495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kern="20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12788" y="3292561"/>
            <a:ext cx="775335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err="1" smtClean="0"/>
              <a:t>Subline</a:t>
            </a:r>
            <a:r>
              <a:rPr lang="de-DE" dirty="0" smtClean="0"/>
              <a:t> nutzbar für zusätzliche Informationen. </a:t>
            </a:r>
            <a:br>
              <a:rPr lang="de-DE" dirty="0" smtClean="0"/>
            </a:br>
            <a:r>
              <a:rPr lang="de-DE" dirty="0" smtClean="0"/>
              <a:t>Wenn möglich nicht mehr als zwei Zeilen schreiben.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384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Titelfolie ohne Bild 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03263" y="2976083"/>
            <a:ext cx="7753350" cy="461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8000">
              <a:spcBef>
                <a:spcPts val="0"/>
              </a:spcBef>
              <a:spcAft>
                <a:spcPts val="200"/>
              </a:spcAft>
              <a:buNone/>
              <a:defRPr sz="1500" kern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err="1" smtClean="0"/>
              <a:t>Subline</a:t>
            </a:r>
            <a:r>
              <a:rPr lang="de-DE" dirty="0" smtClean="0"/>
              <a:t> nutzbar für zusätzliche Informationen. </a:t>
            </a:r>
            <a:br>
              <a:rPr lang="de-DE" dirty="0" smtClean="0"/>
            </a:br>
            <a:r>
              <a:rPr lang="de-DE" dirty="0" smtClean="0"/>
              <a:t>Wenn möglich nicht mehr als zwei Zeilen schreiben.</a:t>
            </a:r>
            <a:endParaRPr lang="de-DE" dirty="0"/>
          </a:p>
        </p:txBody>
      </p:sp>
      <p:sp>
        <p:nvSpPr>
          <p:cNvPr id="13" name="Titel 4"/>
          <p:cNvSpPr>
            <a:spLocks noGrp="1"/>
          </p:cNvSpPr>
          <p:nvPr>
            <p:ph type="title" hasCustomPrompt="1"/>
          </p:nvPr>
        </p:nvSpPr>
        <p:spPr>
          <a:xfrm>
            <a:off x="687388" y="1189839"/>
            <a:ext cx="7769225" cy="15245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 defTabSz="918000">
              <a:lnSpc>
                <a:spcPct val="100000"/>
              </a:lnSpc>
              <a:spcAft>
                <a:spcPts val="0"/>
              </a:spcAft>
              <a:defRPr lang="de-DE" sz="3300" b="1" kern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Titelfolie ohne Bild.</a:t>
            </a:r>
            <a:br>
              <a:rPr lang="de-DE" dirty="0" smtClean="0"/>
            </a:br>
            <a:r>
              <a:rPr lang="de-DE" dirty="0" smtClean="0"/>
              <a:t>Auf dieser Folie können Sie mehr</a:t>
            </a:r>
            <a:br>
              <a:rPr lang="de-DE" dirty="0" smtClean="0"/>
            </a:br>
            <a:r>
              <a:rPr lang="de-DE" dirty="0" smtClean="0"/>
              <a:t>Inhalte unterbringen.	</a:t>
            </a:r>
            <a:endParaRPr lang="de-DE" dirty="0"/>
          </a:p>
        </p:txBody>
      </p:sp>
      <p:grpSp>
        <p:nvGrpSpPr>
          <p:cNvPr id="8" name="picVertraulich" hidden="1"/>
          <p:cNvGrpSpPr/>
          <p:nvPr userDrawn="1"/>
        </p:nvGrpSpPr>
        <p:grpSpPr>
          <a:xfrm>
            <a:off x="6947893" y="453547"/>
            <a:ext cx="2223994" cy="533769"/>
            <a:chOff x="6952888" y="459965"/>
            <a:chExt cx="2223994" cy="533769"/>
          </a:xfrm>
        </p:grpSpPr>
        <p:sp>
          <p:nvSpPr>
            <p:cNvPr id="9" name="Rechteck 8" hidden="1"/>
            <p:cNvSpPr/>
            <p:nvPr userDrawn="1"/>
          </p:nvSpPr>
          <p:spPr>
            <a:xfrm>
              <a:off x="6978766" y="459965"/>
              <a:ext cx="219811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0" name="Textfeld 9" hidden="1"/>
            <p:cNvSpPr txBox="1"/>
            <p:nvPr userDrawn="1"/>
          </p:nvSpPr>
          <p:spPr>
            <a:xfrm>
              <a:off x="6952888" y="578509"/>
              <a:ext cx="2208118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b="1" spc="300" baseline="0" dirty="0" smtClean="0">
                  <a:solidFill>
                    <a:srgbClr val="E2001A"/>
                  </a:solidFill>
                </a:rPr>
                <a:t>VERTRAULICH</a:t>
              </a:r>
              <a:endParaRPr lang="de-DE" sz="1700" b="1" spc="300" baseline="0" dirty="0">
                <a:solidFill>
                  <a:srgbClr val="E2001A"/>
                </a:solidFill>
              </a:endParaRPr>
            </a:p>
          </p:txBody>
        </p:sp>
      </p:grpSp>
      <p:pic>
        <p:nvPicPr>
          <p:cNvPr id="4098" name="picIntern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400" y="453600"/>
            <a:ext cx="16160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03263" y="467628"/>
            <a:ext cx="6767495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 defTabSz="918000">
              <a:buNone/>
              <a:defRPr lang="de-DE" sz="1500" kern="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Text:</a:t>
            </a: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5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tart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4154" y="2802681"/>
            <a:ext cx="7730836" cy="2752782"/>
          </a:xfrm>
          <a:prstGeom prst="rect">
            <a:avLst/>
          </a:prstGeom>
        </p:spPr>
        <p:txBody>
          <a:bodyPr lIns="0" tIns="0" rIns="0" bIns="0"/>
          <a:lstStyle>
            <a:lvl1pPr algn="l" defTabSz="918000">
              <a:defRPr sz="3500" b="1" kern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Das ist eine Startfolie mit</a:t>
            </a:r>
            <a:br>
              <a:rPr lang="de-DE" dirty="0" smtClean="0"/>
            </a:br>
            <a:r>
              <a:rPr lang="de-DE" dirty="0" smtClean="0"/>
              <a:t>einer dreizeiligen Headline,</a:t>
            </a:r>
            <a:br>
              <a:rPr lang="de-DE" dirty="0" smtClean="0"/>
            </a:br>
            <a:r>
              <a:rPr lang="de-DE" dirty="0" smtClean="0"/>
              <a:t>die hier endet.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8456" y="468058"/>
            <a:ext cx="8007858" cy="26159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18000">
              <a:buNone/>
              <a:defRPr sz="1499" b="0" kern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4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3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0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Datum</a:t>
            </a:r>
            <a:r>
              <a:rPr lang="de-DE" dirty="0" smtClean="0"/>
              <a:t> I Referent I Weitere Informationen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7155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5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emf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emf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intergru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09" cy="6888433"/>
          </a:xfrm>
          <a:prstGeom prst="rect">
            <a:avLst/>
          </a:prstGeom>
        </p:spPr>
      </p:pic>
      <p:sp>
        <p:nvSpPr>
          <p:cNvPr id="4" name="Hintergrundblende"/>
          <p:cNvSpPr/>
          <p:nvPr/>
        </p:nvSpPr>
        <p:spPr>
          <a:xfrm>
            <a:off x="0" y="2592822"/>
            <a:ext cx="9180513" cy="4210277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40" name="Weisse Linie"/>
          <p:cNvSpPr>
            <a:spLocks noChangeShapeType="1"/>
          </p:cNvSpPr>
          <p:nvPr/>
        </p:nvSpPr>
        <p:spPr bwMode="auto">
          <a:xfrm>
            <a:off x="715606" y="726450"/>
            <a:ext cx="8460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/>
          </a:p>
        </p:txBody>
      </p:sp>
      <p:pic>
        <p:nvPicPr>
          <p:cNvPr id="5" name="Titelbil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" y="2673409"/>
            <a:ext cx="9074150" cy="3695700"/>
          </a:xfrm>
          <a:prstGeom prst="rect">
            <a:avLst/>
          </a:prstGeom>
        </p:spPr>
      </p:pic>
      <p:sp>
        <p:nvSpPr>
          <p:cNvPr id="10" name="Logoblende"/>
          <p:cNvSpPr/>
          <p:nvPr/>
        </p:nvSpPr>
        <p:spPr>
          <a:xfrm>
            <a:off x="0" y="5896947"/>
            <a:ext cx="9175606" cy="991487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3" name="pic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159500"/>
            <a:ext cx="2286000" cy="30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8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4488" indent="-344488" algn="l" defTabSz="917575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6125" indent="-287338" algn="l" defTabSz="917575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7763" indent="-230188" algn="l" defTabSz="917575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intergru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09" cy="6888433"/>
          </a:xfrm>
          <a:prstGeom prst="rect">
            <a:avLst/>
          </a:prstGeom>
        </p:spPr>
      </p:pic>
      <p:sp>
        <p:nvSpPr>
          <p:cNvPr id="2" name="Logoblende"/>
          <p:cNvSpPr/>
          <p:nvPr/>
        </p:nvSpPr>
        <p:spPr>
          <a:xfrm>
            <a:off x="0" y="5896947"/>
            <a:ext cx="9175606" cy="991487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Weisse Linie"/>
          <p:cNvSpPr>
            <a:spLocks noChangeShapeType="1"/>
          </p:cNvSpPr>
          <p:nvPr/>
        </p:nvSpPr>
        <p:spPr bwMode="auto">
          <a:xfrm>
            <a:off x="715606" y="726450"/>
            <a:ext cx="8460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/>
          </a:p>
        </p:txBody>
      </p:sp>
      <p:pic>
        <p:nvPicPr>
          <p:cNvPr id="4" name="pic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159500"/>
            <a:ext cx="2286000" cy="30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3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2pPr>
      <a:lvl3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3pPr>
      <a:lvl4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4pPr>
      <a:lvl5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5pPr>
      <a:lvl6pPr marL="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6pPr>
      <a:lvl7pPr marL="9144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7pPr>
      <a:lvl8pPr marL="13716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8pPr>
      <a:lvl9pPr marL="18288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9pPr>
    </p:titleStyle>
    <p:bodyStyle>
      <a:lvl1pPr marL="344488" indent="-344488" algn="l" defTabSz="917575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6125" indent="-287338" algn="l" defTabSz="917575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7763" indent="-230188" algn="l" defTabSz="917575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intergru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" y="-1"/>
            <a:ext cx="9180149" cy="6888163"/>
          </a:xfrm>
          <a:prstGeom prst="rect">
            <a:avLst/>
          </a:prstGeom>
        </p:spPr>
      </p:pic>
      <p:sp>
        <p:nvSpPr>
          <p:cNvPr id="180257" name="SeiteNr"/>
          <p:cNvSpPr>
            <a:spLocks noChangeArrowheads="1"/>
          </p:cNvSpPr>
          <p:nvPr/>
        </p:nvSpPr>
        <p:spPr bwMode="auto">
          <a:xfrm>
            <a:off x="8204201" y="6615959"/>
            <a:ext cx="919162" cy="2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81" tIns="44792" rIns="89581" bIns="44792"/>
          <a:lstStyle/>
          <a:p>
            <a:pPr algn="r" defTabSz="895350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</a:pPr>
            <a:r>
              <a:rPr lang="de-DE" sz="1000" dirty="0"/>
              <a:t>Seite </a:t>
            </a:r>
            <a:fld id="{74FECFAA-7E63-4B4B-BCB7-18CE54C41901}" type="slidenum">
              <a:rPr lang="de-DE" sz="1000"/>
              <a:pPr algn="r" defTabSz="895350" eaLnBrk="0" hangingPunct="0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</a:pPr>
              <a:t>‹Nr.›</a:t>
            </a:fld>
            <a:endParaRPr lang="de-DE" sz="1000" dirty="0"/>
          </a:p>
        </p:txBody>
      </p:sp>
      <p:sp>
        <p:nvSpPr>
          <p:cNvPr id="180263" name="Schwarze Linie"/>
          <p:cNvSpPr>
            <a:spLocks noChangeShapeType="1"/>
          </p:cNvSpPr>
          <p:nvPr/>
        </p:nvSpPr>
        <p:spPr bwMode="auto">
          <a:xfrm>
            <a:off x="107951" y="6609246"/>
            <a:ext cx="9072562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endParaRPr lang="de-DE"/>
          </a:p>
        </p:txBody>
      </p:sp>
      <p:sp>
        <p:nvSpPr>
          <p:cNvPr id="22" name="Fußzeile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612908"/>
            <a:ext cx="5652000" cy="25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dirty="0" smtClean="0"/>
              <a:t>Thema, 0. Monat 2015, © Bundesagentur für Arbeit</a:t>
            </a:r>
            <a:endParaRPr lang="de-DE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34975" y="6645275"/>
            <a:ext cx="1543050" cy="206375"/>
            <a:chOff x="274" y="4186"/>
            <a:chExt cx="972" cy="13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4" y="4186"/>
              <a:ext cx="97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" name="Freeform 5"/>
            <p:cNvSpPr>
              <a:spLocks noEditPoints="1"/>
            </p:cNvSpPr>
            <p:nvPr userDrawn="1"/>
          </p:nvSpPr>
          <p:spPr bwMode="auto">
            <a:xfrm>
              <a:off x="457" y="4223"/>
              <a:ext cx="35" cy="48"/>
            </a:xfrm>
            <a:custGeom>
              <a:avLst/>
              <a:gdLst>
                <a:gd name="T0" fmla="*/ 0 w 35"/>
                <a:gd name="T1" fmla="*/ 48 h 48"/>
                <a:gd name="T2" fmla="*/ 11 w 35"/>
                <a:gd name="T3" fmla="*/ 48 h 48"/>
                <a:gd name="T4" fmla="*/ 11 w 35"/>
                <a:gd name="T5" fmla="*/ 48 h 48"/>
                <a:gd name="T6" fmla="*/ 20 w 35"/>
                <a:gd name="T7" fmla="*/ 48 h 48"/>
                <a:gd name="T8" fmla="*/ 25 w 35"/>
                <a:gd name="T9" fmla="*/ 47 h 48"/>
                <a:gd name="T10" fmla="*/ 25 w 35"/>
                <a:gd name="T11" fmla="*/ 47 h 48"/>
                <a:gd name="T12" fmla="*/ 30 w 35"/>
                <a:gd name="T13" fmla="*/ 45 h 48"/>
                <a:gd name="T14" fmla="*/ 32 w 35"/>
                <a:gd name="T15" fmla="*/ 43 h 48"/>
                <a:gd name="T16" fmla="*/ 34 w 35"/>
                <a:gd name="T17" fmla="*/ 39 h 48"/>
                <a:gd name="T18" fmla="*/ 35 w 35"/>
                <a:gd name="T19" fmla="*/ 34 h 48"/>
                <a:gd name="T20" fmla="*/ 35 w 35"/>
                <a:gd name="T21" fmla="*/ 34 h 48"/>
                <a:gd name="T22" fmla="*/ 34 w 35"/>
                <a:gd name="T23" fmla="*/ 30 h 48"/>
                <a:gd name="T24" fmla="*/ 32 w 35"/>
                <a:gd name="T25" fmla="*/ 27 h 48"/>
                <a:gd name="T26" fmla="*/ 29 w 35"/>
                <a:gd name="T27" fmla="*/ 24 h 48"/>
                <a:gd name="T28" fmla="*/ 24 w 35"/>
                <a:gd name="T29" fmla="*/ 23 h 48"/>
                <a:gd name="T30" fmla="*/ 24 w 35"/>
                <a:gd name="T31" fmla="*/ 23 h 48"/>
                <a:gd name="T32" fmla="*/ 28 w 35"/>
                <a:gd name="T33" fmla="*/ 21 h 48"/>
                <a:gd name="T34" fmla="*/ 30 w 35"/>
                <a:gd name="T35" fmla="*/ 18 h 48"/>
                <a:gd name="T36" fmla="*/ 32 w 35"/>
                <a:gd name="T37" fmla="*/ 15 h 48"/>
                <a:gd name="T38" fmla="*/ 32 w 35"/>
                <a:gd name="T39" fmla="*/ 12 h 48"/>
                <a:gd name="T40" fmla="*/ 32 w 35"/>
                <a:gd name="T41" fmla="*/ 12 h 48"/>
                <a:gd name="T42" fmla="*/ 32 w 35"/>
                <a:gd name="T43" fmla="*/ 9 h 48"/>
                <a:gd name="T44" fmla="*/ 30 w 35"/>
                <a:gd name="T45" fmla="*/ 6 h 48"/>
                <a:gd name="T46" fmla="*/ 28 w 35"/>
                <a:gd name="T47" fmla="*/ 2 h 48"/>
                <a:gd name="T48" fmla="*/ 24 w 35"/>
                <a:gd name="T49" fmla="*/ 1 h 48"/>
                <a:gd name="T50" fmla="*/ 24 w 35"/>
                <a:gd name="T51" fmla="*/ 1 h 48"/>
                <a:gd name="T52" fmla="*/ 20 w 35"/>
                <a:gd name="T53" fmla="*/ 0 h 48"/>
                <a:gd name="T54" fmla="*/ 12 w 35"/>
                <a:gd name="T55" fmla="*/ 0 h 48"/>
                <a:gd name="T56" fmla="*/ 0 w 35"/>
                <a:gd name="T57" fmla="*/ 0 h 48"/>
                <a:gd name="T58" fmla="*/ 0 w 35"/>
                <a:gd name="T59" fmla="*/ 48 h 48"/>
                <a:gd name="T60" fmla="*/ 0 w 35"/>
                <a:gd name="T61" fmla="*/ 48 h 48"/>
                <a:gd name="T62" fmla="*/ 9 w 35"/>
                <a:gd name="T63" fmla="*/ 8 h 48"/>
                <a:gd name="T64" fmla="*/ 12 w 35"/>
                <a:gd name="T65" fmla="*/ 8 h 48"/>
                <a:gd name="T66" fmla="*/ 12 w 35"/>
                <a:gd name="T67" fmla="*/ 8 h 48"/>
                <a:gd name="T68" fmla="*/ 18 w 35"/>
                <a:gd name="T69" fmla="*/ 8 h 48"/>
                <a:gd name="T70" fmla="*/ 21 w 35"/>
                <a:gd name="T71" fmla="*/ 9 h 48"/>
                <a:gd name="T72" fmla="*/ 22 w 35"/>
                <a:gd name="T73" fmla="*/ 11 h 48"/>
                <a:gd name="T74" fmla="*/ 23 w 35"/>
                <a:gd name="T75" fmla="*/ 13 h 48"/>
                <a:gd name="T76" fmla="*/ 23 w 35"/>
                <a:gd name="T77" fmla="*/ 13 h 48"/>
                <a:gd name="T78" fmla="*/ 22 w 35"/>
                <a:gd name="T79" fmla="*/ 16 h 48"/>
                <a:gd name="T80" fmla="*/ 21 w 35"/>
                <a:gd name="T81" fmla="*/ 18 h 48"/>
                <a:gd name="T82" fmla="*/ 18 w 35"/>
                <a:gd name="T83" fmla="*/ 19 h 48"/>
                <a:gd name="T84" fmla="*/ 14 w 35"/>
                <a:gd name="T85" fmla="*/ 19 h 48"/>
                <a:gd name="T86" fmla="*/ 9 w 35"/>
                <a:gd name="T87" fmla="*/ 19 h 48"/>
                <a:gd name="T88" fmla="*/ 9 w 35"/>
                <a:gd name="T89" fmla="*/ 8 h 48"/>
                <a:gd name="T90" fmla="*/ 9 w 35"/>
                <a:gd name="T91" fmla="*/ 8 h 48"/>
                <a:gd name="T92" fmla="*/ 9 w 35"/>
                <a:gd name="T93" fmla="*/ 27 h 48"/>
                <a:gd name="T94" fmla="*/ 14 w 35"/>
                <a:gd name="T95" fmla="*/ 27 h 48"/>
                <a:gd name="T96" fmla="*/ 14 w 35"/>
                <a:gd name="T97" fmla="*/ 27 h 48"/>
                <a:gd name="T98" fmla="*/ 19 w 35"/>
                <a:gd name="T99" fmla="*/ 27 h 48"/>
                <a:gd name="T100" fmla="*/ 22 w 35"/>
                <a:gd name="T101" fmla="*/ 28 h 48"/>
                <a:gd name="T102" fmla="*/ 24 w 35"/>
                <a:gd name="T103" fmla="*/ 30 h 48"/>
                <a:gd name="T104" fmla="*/ 25 w 35"/>
                <a:gd name="T105" fmla="*/ 34 h 48"/>
                <a:gd name="T106" fmla="*/ 25 w 35"/>
                <a:gd name="T107" fmla="*/ 34 h 48"/>
                <a:gd name="T108" fmla="*/ 24 w 35"/>
                <a:gd name="T109" fmla="*/ 38 h 48"/>
                <a:gd name="T110" fmla="*/ 22 w 35"/>
                <a:gd name="T111" fmla="*/ 40 h 48"/>
                <a:gd name="T112" fmla="*/ 19 w 35"/>
                <a:gd name="T113" fmla="*/ 41 h 48"/>
                <a:gd name="T114" fmla="*/ 14 w 35"/>
                <a:gd name="T115" fmla="*/ 41 h 48"/>
                <a:gd name="T116" fmla="*/ 9 w 35"/>
                <a:gd name="T117" fmla="*/ 41 h 48"/>
                <a:gd name="T118" fmla="*/ 9 w 35"/>
                <a:gd name="T119" fmla="*/ 27 h 48"/>
                <a:gd name="T120" fmla="*/ 9 w 35"/>
                <a:gd name="T121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48">
                  <a:moveTo>
                    <a:pt x="0" y="48"/>
                  </a:moveTo>
                  <a:lnTo>
                    <a:pt x="11" y="48"/>
                  </a:lnTo>
                  <a:lnTo>
                    <a:pt x="11" y="48"/>
                  </a:lnTo>
                  <a:lnTo>
                    <a:pt x="20" y="48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30" y="45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4" y="30"/>
                  </a:lnTo>
                  <a:lnTo>
                    <a:pt x="32" y="27"/>
                  </a:lnTo>
                  <a:lnTo>
                    <a:pt x="29" y="24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8" y="21"/>
                  </a:lnTo>
                  <a:lnTo>
                    <a:pt x="30" y="18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0" y="6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9" y="8"/>
                  </a:moveTo>
                  <a:lnTo>
                    <a:pt x="12" y="8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9" y="8"/>
                  </a:lnTo>
                  <a:lnTo>
                    <a:pt x="9" y="8"/>
                  </a:lnTo>
                  <a:close/>
                  <a:moveTo>
                    <a:pt x="9" y="27"/>
                  </a:moveTo>
                  <a:lnTo>
                    <a:pt x="14" y="27"/>
                  </a:lnTo>
                  <a:lnTo>
                    <a:pt x="14" y="27"/>
                  </a:lnTo>
                  <a:lnTo>
                    <a:pt x="19" y="27"/>
                  </a:lnTo>
                  <a:lnTo>
                    <a:pt x="22" y="28"/>
                  </a:lnTo>
                  <a:lnTo>
                    <a:pt x="24" y="30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4" y="38"/>
                  </a:lnTo>
                  <a:lnTo>
                    <a:pt x="22" y="40"/>
                  </a:lnTo>
                  <a:lnTo>
                    <a:pt x="19" y="41"/>
                  </a:lnTo>
                  <a:lnTo>
                    <a:pt x="14" y="41"/>
                  </a:lnTo>
                  <a:lnTo>
                    <a:pt x="9" y="41"/>
                  </a:lnTo>
                  <a:lnTo>
                    <a:pt x="9" y="27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499" y="4237"/>
              <a:ext cx="31" cy="35"/>
            </a:xfrm>
            <a:custGeom>
              <a:avLst/>
              <a:gdLst>
                <a:gd name="T0" fmla="*/ 0 w 31"/>
                <a:gd name="T1" fmla="*/ 20 h 35"/>
                <a:gd name="T2" fmla="*/ 0 w 31"/>
                <a:gd name="T3" fmla="*/ 20 h 35"/>
                <a:gd name="T4" fmla="*/ 0 w 31"/>
                <a:gd name="T5" fmla="*/ 25 h 35"/>
                <a:gd name="T6" fmla="*/ 1 w 31"/>
                <a:gd name="T7" fmla="*/ 28 h 35"/>
                <a:gd name="T8" fmla="*/ 1 w 31"/>
                <a:gd name="T9" fmla="*/ 28 h 35"/>
                <a:gd name="T10" fmla="*/ 2 w 31"/>
                <a:gd name="T11" fmla="*/ 31 h 35"/>
                <a:gd name="T12" fmla="*/ 5 w 31"/>
                <a:gd name="T13" fmla="*/ 33 h 35"/>
                <a:gd name="T14" fmla="*/ 8 w 31"/>
                <a:gd name="T15" fmla="*/ 34 h 35"/>
                <a:gd name="T16" fmla="*/ 13 w 31"/>
                <a:gd name="T17" fmla="*/ 35 h 35"/>
                <a:gd name="T18" fmla="*/ 13 w 31"/>
                <a:gd name="T19" fmla="*/ 35 h 35"/>
                <a:gd name="T20" fmla="*/ 15 w 31"/>
                <a:gd name="T21" fmla="*/ 35 h 35"/>
                <a:gd name="T22" fmla="*/ 18 w 31"/>
                <a:gd name="T23" fmla="*/ 34 h 35"/>
                <a:gd name="T24" fmla="*/ 20 w 31"/>
                <a:gd name="T25" fmla="*/ 32 h 35"/>
                <a:gd name="T26" fmla="*/ 22 w 31"/>
                <a:gd name="T27" fmla="*/ 30 h 35"/>
                <a:gd name="T28" fmla="*/ 22 w 31"/>
                <a:gd name="T29" fmla="*/ 30 h 35"/>
                <a:gd name="T30" fmla="*/ 22 w 31"/>
                <a:gd name="T31" fmla="*/ 34 h 35"/>
                <a:gd name="T32" fmla="*/ 31 w 31"/>
                <a:gd name="T33" fmla="*/ 34 h 35"/>
                <a:gd name="T34" fmla="*/ 31 w 31"/>
                <a:gd name="T35" fmla="*/ 34 h 35"/>
                <a:gd name="T36" fmla="*/ 31 w 31"/>
                <a:gd name="T37" fmla="*/ 33 h 35"/>
                <a:gd name="T38" fmla="*/ 31 w 31"/>
                <a:gd name="T39" fmla="*/ 33 h 35"/>
                <a:gd name="T40" fmla="*/ 31 w 31"/>
                <a:gd name="T41" fmla="*/ 29 h 35"/>
                <a:gd name="T42" fmla="*/ 31 w 31"/>
                <a:gd name="T43" fmla="*/ 29 h 35"/>
                <a:gd name="T44" fmla="*/ 31 w 31"/>
                <a:gd name="T45" fmla="*/ 26 h 35"/>
                <a:gd name="T46" fmla="*/ 31 w 31"/>
                <a:gd name="T47" fmla="*/ 24 h 35"/>
                <a:gd name="T48" fmla="*/ 31 w 31"/>
                <a:gd name="T49" fmla="*/ 0 h 35"/>
                <a:gd name="T50" fmla="*/ 21 w 31"/>
                <a:gd name="T51" fmla="*/ 0 h 35"/>
                <a:gd name="T52" fmla="*/ 21 w 31"/>
                <a:gd name="T53" fmla="*/ 18 h 35"/>
                <a:gd name="T54" fmla="*/ 21 w 31"/>
                <a:gd name="T55" fmla="*/ 18 h 35"/>
                <a:gd name="T56" fmla="*/ 21 w 31"/>
                <a:gd name="T57" fmla="*/ 23 h 35"/>
                <a:gd name="T58" fmla="*/ 20 w 31"/>
                <a:gd name="T59" fmla="*/ 25 h 35"/>
                <a:gd name="T60" fmla="*/ 17 w 31"/>
                <a:gd name="T61" fmla="*/ 27 h 35"/>
                <a:gd name="T62" fmla="*/ 15 w 31"/>
                <a:gd name="T63" fmla="*/ 27 h 35"/>
                <a:gd name="T64" fmla="*/ 15 w 31"/>
                <a:gd name="T65" fmla="*/ 27 h 35"/>
                <a:gd name="T66" fmla="*/ 12 w 31"/>
                <a:gd name="T67" fmla="*/ 27 h 35"/>
                <a:gd name="T68" fmla="*/ 9 w 31"/>
                <a:gd name="T69" fmla="*/ 26 h 35"/>
                <a:gd name="T70" fmla="*/ 9 w 31"/>
                <a:gd name="T71" fmla="*/ 23 h 35"/>
                <a:gd name="T72" fmla="*/ 8 w 31"/>
                <a:gd name="T73" fmla="*/ 19 h 35"/>
                <a:gd name="T74" fmla="*/ 8 w 31"/>
                <a:gd name="T75" fmla="*/ 0 h 35"/>
                <a:gd name="T76" fmla="*/ 0 w 31"/>
                <a:gd name="T77" fmla="*/ 0 h 35"/>
                <a:gd name="T78" fmla="*/ 0 w 31"/>
                <a:gd name="T79" fmla="*/ 20 h 35"/>
                <a:gd name="T80" fmla="*/ 0 w 31"/>
                <a:gd name="T8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2" y="31"/>
                  </a:lnTo>
                  <a:lnTo>
                    <a:pt x="5" y="33"/>
                  </a:lnTo>
                  <a:lnTo>
                    <a:pt x="8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5" y="35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23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38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1 w 32"/>
                <a:gd name="T15" fmla="*/ 11 h 35"/>
                <a:gd name="T16" fmla="*/ 14 w 32"/>
                <a:gd name="T17" fmla="*/ 9 h 35"/>
                <a:gd name="T18" fmla="*/ 17 w 32"/>
                <a:gd name="T19" fmla="*/ 8 h 35"/>
                <a:gd name="T20" fmla="*/ 17 w 32"/>
                <a:gd name="T21" fmla="*/ 8 h 35"/>
                <a:gd name="T22" fmla="*/ 19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2 w 32"/>
                <a:gd name="T29" fmla="*/ 17 h 35"/>
                <a:gd name="T30" fmla="*/ 22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1 w 32"/>
                <a:gd name="T39" fmla="*/ 9 h 35"/>
                <a:gd name="T40" fmla="*/ 30 w 32"/>
                <a:gd name="T41" fmla="*/ 5 h 35"/>
                <a:gd name="T42" fmla="*/ 30 w 32"/>
                <a:gd name="T43" fmla="*/ 5 h 35"/>
                <a:gd name="T44" fmla="*/ 29 w 32"/>
                <a:gd name="T45" fmla="*/ 3 h 35"/>
                <a:gd name="T46" fmla="*/ 25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7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8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1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2" y="17"/>
                  </a:lnTo>
                  <a:lnTo>
                    <a:pt x="22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1" y="9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576" y="4222"/>
              <a:ext cx="34" cy="50"/>
            </a:xfrm>
            <a:custGeom>
              <a:avLst/>
              <a:gdLst>
                <a:gd name="T0" fmla="*/ 24 w 34"/>
                <a:gd name="T1" fmla="*/ 0 h 50"/>
                <a:gd name="T2" fmla="*/ 24 w 34"/>
                <a:gd name="T3" fmla="*/ 18 h 50"/>
                <a:gd name="T4" fmla="*/ 24 w 34"/>
                <a:gd name="T5" fmla="*/ 18 h 50"/>
                <a:gd name="T6" fmla="*/ 20 w 34"/>
                <a:gd name="T7" fmla="*/ 15 h 50"/>
                <a:gd name="T8" fmla="*/ 14 w 34"/>
                <a:gd name="T9" fmla="*/ 14 h 50"/>
                <a:gd name="T10" fmla="*/ 14 w 34"/>
                <a:gd name="T11" fmla="*/ 14 h 50"/>
                <a:gd name="T12" fmla="*/ 12 w 34"/>
                <a:gd name="T13" fmla="*/ 14 h 50"/>
                <a:gd name="T14" fmla="*/ 9 w 34"/>
                <a:gd name="T15" fmla="*/ 15 h 50"/>
                <a:gd name="T16" fmla="*/ 7 w 34"/>
                <a:gd name="T17" fmla="*/ 17 h 50"/>
                <a:gd name="T18" fmla="*/ 5 w 34"/>
                <a:gd name="T19" fmla="*/ 19 h 50"/>
                <a:gd name="T20" fmla="*/ 1 w 34"/>
                <a:gd name="T21" fmla="*/ 25 h 50"/>
                <a:gd name="T22" fmla="*/ 0 w 34"/>
                <a:gd name="T23" fmla="*/ 32 h 50"/>
                <a:gd name="T24" fmla="*/ 0 w 34"/>
                <a:gd name="T25" fmla="*/ 32 h 50"/>
                <a:gd name="T26" fmla="*/ 1 w 34"/>
                <a:gd name="T27" fmla="*/ 40 h 50"/>
                <a:gd name="T28" fmla="*/ 5 w 34"/>
                <a:gd name="T29" fmla="*/ 45 h 50"/>
                <a:gd name="T30" fmla="*/ 7 w 34"/>
                <a:gd name="T31" fmla="*/ 47 h 50"/>
                <a:gd name="T32" fmla="*/ 9 w 34"/>
                <a:gd name="T33" fmla="*/ 49 h 50"/>
                <a:gd name="T34" fmla="*/ 12 w 34"/>
                <a:gd name="T35" fmla="*/ 50 h 50"/>
                <a:gd name="T36" fmla="*/ 16 w 34"/>
                <a:gd name="T37" fmla="*/ 50 h 50"/>
                <a:gd name="T38" fmla="*/ 16 w 34"/>
                <a:gd name="T39" fmla="*/ 50 h 50"/>
                <a:gd name="T40" fmla="*/ 19 w 34"/>
                <a:gd name="T41" fmla="*/ 50 h 50"/>
                <a:gd name="T42" fmla="*/ 21 w 34"/>
                <a:gd name="T43" fmla="*/ 49 h 50"/>
                <a:gd name="T44" fmla="*/ 23 w 34"/>
                <a:gd name="T45" fmla="*/ 47 h 50"/>
                <a:gd name="T46" fmla="*/ 25 w 34"/>
                <a:gd name="T47" fmla="*/ 45 h 50"/>
                <a:gd name="T48" fmla="*/ 25 w 34"/>
                <a:gd name="T49" fmla="*/ 45 h 50"/>
                <a:gd name="T50" fmla="*/ 25 w 34"/>
                <a:gd name="T51" fmla="*/ 46 h 50"/>
                <a:gd name="T52" fmla="*/ 25 w 34"/>
                <a:gd name="T53" fmla="*/ 46 h 50"/>
                <a:gd name="T54" fmla="*/ 25 w 34"/>
                <a:gd name="T55" fmla="*/ 49 h 50"/>
                <a:gd name="T56" fmla="*/ 34 w 34"/>
                <a:gd name="T57" fmla="*/ 49 h 50"/>
                <a:gd name="T58" fmla="*/ 34 w 34"/>
                <a:gd name="T59" fmla="*/ 49 h 50"/>
                <a:gd name="T60" fmla="*/ 33 w 34"/>
                <a:gd name="T61" fmla="*/ 39 h 50"/>
                <a:gd name="T62" fmla="*/ 33 w 34"/>
                <a:gd name="T63" fmla="*/ 0 h 50"/>
                <a:gd name="T64" fmla="*/ 24 w 34"/>
                <a:gd name="T65" fmla="*/ 0 h 50"/>
                <a:gd name="T66" fmla="*/ 24 w 34"/>
                <a:gd name="T67" fmla="*/ 0 h 50"/>
                <a:gd name="T68" fmla="*/ 24 w 34"/>
                <a:gd name="T69" fmla="*/ 32 h 50"/>
                <a:gd name="T70" fmla="*/ 24 w 34"/>
                <a:gd name="T71" fmla="*/ 32 h 50"/>
                <a:gd name="T72" fmla="*/ 23 w 34"/>
                <a:gd name="T73" fmla="*/ 36 h 50"/>
                <a:gd name="T74" fmla="*/ 22 w 34"/>
                <a:gd name="T75" fmla="*/ 40 h 50"/>
                <a:gd name="T76" fmla="*/ 20 w 34"/>
                <a:gd name="T77" fmla="*/ 42 h 50"/>
                <a:gd name="T78" fmla="*/ 17 w 34"/>
                <a:gd name="T79" fmla="*/ 43 h 50"/>
                <a:gd name="T80" fmla="*/ 17 w 34"/>
                <a:gd name="T81" fmla="*/ 43 h 50"/>
                <a:gd name="T82" fmla="*/ 13 w 34"/>
                <a:gd name="T83" fmla="*/ 42 h 50"/>
                <a:gd name="T84" fmla="*/ 11 w 34"/>
                <a:gd name="T85" fmla="*/ 40 h 50"/>
                <a:gd name="T86" fmla="*/ 10 w 34"/>
                <a:gd name="T87" fmla="*/ 36 h 50"/>
                <a:gd name="T88" fmla="*/ 9 w 34"/>
                <a:gd name="T89" fmla="*/ 32 h 50"/>
                <a:gd name="T90" fmla="*/ 9 w 34"/>
                <a:gd name="T91" fmla="*/ 32 h 50"/>
                <a:gd name="T92" fmla="*/ 10 w 34"/>
                <a:gd name="T93" fmla="*/ 28 h 50"/>
                <a:gd name="T94" fmla="*/ 11 w 34"/>
                <a:gd name="T95" fmla="*/ 25 h 50"/>
                <a:gd name="T96" fmla="*/ 13 w 34"/>
                <a:gd name="T97" fmla="*/ 23 h 50"/>
                <a:gd name="T98" fmla="*/ 17 w 34"/>
                <a:gd name="T99" fmla="*/ 22 h 50"/>
                <a:gd name="T100" fmla="*/ 17 w 34"/>
                <a:gd name="T101" fmla="*/ 22 h 50"/>
                <a:gd name="T102" fmla="*/ 20 w 34"/>
                <a:gd name="T103" fmla="*/ 23 h 50"/>
                <a:gd name="T104" fmla="*/ 22 w 34"/>
                <a:gd name="T105" fmla="*/ 25 h 50"/>
                <a:gd name="T106" fmla="*/ 23 w 34"/>
                <a:gd name="T107" fmla="*/ 28 h 50"/>
                <a:gd name="T108" fmla="*/ 24 w 34"/>
                <a:gd name="T109" fmla="*/ 32 h 50"/>
                <a:gd name="T110" fmla="*/ 24 w 34"/>
                <a:gd name="T11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50">
                  <a:moveTo>
                    <a:pt x="24" y="0"/>
                  </a:moveTo>
                  <a:lnTo>
                    <a:pt x="24" y="18"/>
                  </a:lnTo>
                  <a:lnTo>
                    <a:pt x="24" y="18"/>
                  </a:lnTo>
                  <a:lnTo>
                    <a:pt x="20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49"/>
                  </a:lnTo>
                  <a:lnTo>
                    <a:pt x="12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9" y="50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3" y="39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24" y="32"/>
                  </a:moveTo>
                  <a:lnTo>
                    <a:pt x="24" y="32"/>
                  </a:lnTo>
                  <a:lnTo>
                    <a:pt x="23" y="36"/>
                  </a:lnTo>
                  <a:lnTo>
                    <a:pt x="22" y="40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0" y="28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20" y="23"/>
                  </a:lnTo>
                  <a:lnTo>
                    <a:pt x="22" y="25"/>
                  </a:lnTo>
                  <a:lnTo>
                    <a:pt x="23" y="28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616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7 w 33"/>
                <a:gd name="T17" fmla="*/ 0 h 36"/>
                <a:gd name="T18" fmla="*/ 17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3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3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653" y="4236"/>
              <a:ext cx="30" cy="36"/>
            </a:xfrm>
            <a:custGeom>
              <a:avLst/>
              <a:gdLst>
                <a:gd name="T0" fmla="*/ 16 w 30"/>
                <a:gd name="T1" fmla="*/ 0 h 36"/>
                <a:gd name="T2" fmla="*/ 16 w 30"/>
                <a:gd name="T3" fmla="*/ 0 h 36"/>
                <a:gd name="T4" fmla="*/ 10 w 30"/>
                <a:gd name="T5" fmla="*/ 0 h 36"/>
                <a:gd name="T6" fmla="*/ 5 w 30"/>
                <a:gd name="T7" fmla="*/ 3 h 36"/>
                <a:gd name="T8" fmla="*/ 3 w 30"/>
                <a:gd name="T9" fmla="*/ 6 h 36"/>
                <a:gd name="T10" fmla="*/ 2 w 30"/>
                <a:gd name="T11" fmla="*/ 11 h 36"/>
                <a:gd name="T12" fmla="*/ 2 w 30"/>
                <a:gd name="T13" fmla="*/ 11 h 36"/>
                <a:gd name="T14" fmla="*/ 2 w 30"/>
                <a:gd name="T15" fmla="*/ 14 h 36"/>
                <a:gd name="T16" fmla="*/ 4 w 30"/>
                <a:gd name="T17" fmla="*/ 17 h 36"/>
                <a:gd name="T18" fmla="*/ 7 w 30"/>
                <a:gd name="T19" fmla="*/ 19 h 36"/>
                <a:gd name="T20" fmla="*/ 12 w 30"/>
                <a:gd name="T21" fmla="*/ 20 h 36"/>
                <a:gd name="T22" fmla="*/ 16 w 30"/>
                <a:gd name="T23" fmla="*/ 22 h 36"/>
                <a:gd name="T24" fmla="*/ 16 w 30"/>
                <a:gd name="T25" fmla="*/ 22 h 36"/>
                <a:gd name="T26" fmla="*/ 21 w 30"/>
                <a:gd name="T27" fmla="*/ 24 h 36"/>
                <a:gd name="T28" fmla="*/ 21 w 30"/>
                <a:gd name="T29" fmla="*/ 25 h 36"/>
                <a:gd name="T30" fmla="*/ 22 w 30"/>
                <a:gd name="T31" fmla="*/ 26 h 36"/>
                <a:gd name="T32" fmla="*/ 22 w 30"/>
                <a:gd name="T33" fmla="*/ 26 h 36"/>
                <a:gd name="T34" fmla="*/ 21 w 30"/>
                <a:gd name="T35" fmla="*/ 28 h 36"/>
                <a:gd name="T36" fmla="*/ 20 w 30"/>
                <a:gd name="T37" fmla="*/ 29 h 36"/>
                <a:gd name="T38" fmla="*/ 16 w 30"/>
                <a:gd name="T39" fmla="*/ 30 h 36"/>
                <a:gd name="T40" fmla="*/ 16 w 30"/>
                <a:gd name="T41" fmla="*/ 30 h 36"/>
                <a:gd name="T42" fmla="*/ 13 w 30"/>
                <a:gd name="T43" fmla="*/ 29 h 36"/>
                <a:gd name="T44" fmla="*/ 11 w 30"/>
                <a:gd name="T45" fmla="*/ 28 h 36"/>
                <a:gd name="T46" fmla="*/ 10 w 30"/>
                <a:gd name="T47" fmla="*/ 27 h 36"/>
                <a:gd name="T48" fmla="*/ 9 w 30"/>
                <a:gd name="T49" fmla="*/ 24 h 36"/>
                <a:gd name="T50" fmla="*/ 0 w 30"/>
                <a:gd name="T51" fmla="*/ 24 h 36"/>
                <a:gd name="T52" fmla="*/ 0 w 30"/>
                <a:gd name="T53" fmla="*/ 25 h 36"/>
                <a:gd name="T54" fmla="*/ 0 w 30"/>
                <a:gd name="T55" fmla="*/ 25 h 36"/>
                <a:gd name="T56" fmla="*/ 1 w 30"/>
                <a:gd name="T57" fmla="*/ 30 h 36"/>
                <a:gd name="T58" fmla="*/ 4 w 30"/>
                <a:gd name="T59" fmla="*/ 33 h 36"/>
                <a:gd name="T60" fmla="*/ 10 w 30"/>
                <a:gd name="T61" fmla="*/ 35 h 36"/>
                <a:gd name="T62" fmla="*/ 16 w 30"/>
                <a:gd name="T63" fmla="*/ 36 h 36"/>
                <a:gd name="T64" fmla="*/ 16 w 30"/>
                <a:gd name="T65" fmla="*/ 36 h 36"/>
                <a:gd name="T66" fmla="*/ 22 w 30"/>
                <a:gd name="T67" fmla="*/ 35 h 36"/>
                <a:gd name="T68" fmla="*/ 27 w 30"/>
                <a:gd name="T69" fmla="*/ 33 h 36"/>
                <a:gd name="T70" fmla="*/ 29 w 30"/>
                <a:gd name="T71" fmla="*/ 30 h 36"/>
                <a:gd name="T72" fmla="*/ 30 w 30"/>
                <a:gd name="T73" fmla="*/ 26 h 36"/>
                <a:gd name="T74" fmla="*/ 30 w 30"/>
                <a:gd name="T75" fmla="*/ 26 h 36"/>
                <a:gd name="T76" fmla="*/ 30 w 30"/>
                <a:gd name="T77" fmla="*/ 22 h 36"/>
                <a:gd name="T78" fmla="*/ 29 w 30"/>
                <a:gd name="T79" fmla="*/ 20 h 36"/>
                <a:gd name="T80" fmla="*/ 29 w 30"/>
                <a:gd name="T81" fmla="*/ 20 h 36"/>
                <a:gd name="T82" fmla="*/ 26 w 30"/>
                <a:gd name="T83" fmla="*/ 17 h 36"/>
                <a:gd name="T84" fmla="*/ 20 w 30"/>
                <a:gd name="T85" fmla="*/ 15 h 36"/>
                <a:gd name="T86" fmla="*/ 20 w 30"/>
                <a:gd name="T87" fmla="*/ 15 h 36"/>
                <a:gd name="T88" fmla="*/ 12 w 30"/>
                <a:gd name="T89" fmla="*/ 13 h 36"/>
                <a:gd name="T90" fmla="*/ 11 w 30"/>
                <a:gd name="T91" fmla="*/ 12 h 36"/>
                <a:gd name="T92" fmla="*/ 11 w 30"/>
                <a:gd name="T93" fmla="*/ 10 h 36"/>
                <a:gd name="T94" fmla="*/ 11 w 30"/>
                <a:gd name="T95" fmla="*/ 10 h 36"/>
                <a:gd name="T96" fmla="*/ 11 w 30"/>
                <a:gd name="T97" fmla="*/ 9 h 36"/>
                <a:gd name="T98" fmla="*/ 12 w 30"/>
                <a:gd name="T99" fmla="*/ 8 h 36"/>
                <a:gd name="T100" fmla="*/ 15 w 30"/>
                <a:gd name="T101" fmla="*/ 6 h 36"/>
                <a:gd name="T102" fmla="*/ 15 w 30"/>
                <a:gd name="T103" fmla="*/ 6 h 36"/>
                <a:gd name="T104" fmla="*/ 18 w 30"/>
                <a:gd name="T105" fmla="*/ 6 h 36"/>
                <a:gd name="T106" fmla="*/ 20 w 30"/>
                <a:gd name="T107" fmla="*/ 8 h 36"/>
                <a:gd name="T108" fmla="*/ 21 w 30"/>
                <a:gd name="T109" fmla="*/ 10 h 36"/>
                <a:gd name="T110" fmla="*/ 22 w 30"/>
                <a:gd name="T111" fmla="*/ 12 h 36"/>
                <a:gd name="T112" fmla="*/ 30 w 30"/>
                <a:gd name="T113" fmla="*/ 12 h 36"/>
                <a:gd name="T114" fmla="*/ 30 w 30"/>
                <a:gd name="T115" fmla="*/ 12 h 36"/>
                <a:gd name="T116" fmla="*/ 29 w 30"/>
                <a:gd name="T117" fmla="*/ 6 h 36"/>
                <a:gd name="T118" fmla="*/ 26 w 30"/>
                <a:gd name="T119" fmla="*/ 3 h 36"/>
                <a:gd name="T120" fmla="*/ 22 w 30"/>
                <a:gd name="T121" fmla="*/ 0 h 36"/>
                <a:gd name="T122" fmla="*/ 16 w 30"/>
                <a:gd name="T123" fmla="*/ 0 h 36"/>
                <a:gd name="T124" fmla="*/ 16 w 30"/>
                <a:gd name="T1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2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4" y="33"/>
                  </a:lnTo>
                  <a:lnTo>
                    <a:pt x="10" y="35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2" y="35"/>
                  </a:lnTo>
                  <a:lnTo>
                    <a:pt x="27" y="33"/>
                  </a:lnTo>
                  <a:lnTo>
                    <a:pt x="29" y="30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6" y="17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2" y="13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2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11"/>
            <p:cNvSpPr>
              <a:spLocks noEditPoints="1"/>
            </p:cNvSpPr>
            <p:nvPr userDrawn="1"/>
          </p:nvSpPr>
          <p:spPr bwMode="auto">
            <a:xfrm>
              <a:off x="689" y="4236"/>
              <a:ext cx="31" cy="36"/>
            </a:xfrm>
            <a:custGeom>
              <a:avLst/>
              <a:gdLst>
                <a:gd name="T0" fmla="*/ 16 w 31"/>
                <a:gd name="T1" fmla="*/ 8 h 36"/>
                <a:gd name="T2" fmla="*/ 20 w 31"/>
                <a:gd name="T3" fmla="*/ 9 h 36"/>
                <a:gd name="T4" fmla="*/ 21 w 31"/>
                <a:gd name="T5" fmla="*/ 13 h 36"/>
                <a:gd name="T6" fmla="*/ 20 w 31"/>
                <a:gd name="T7" fmla="*/ 13 h 36"/>
                <a:gd name="T8" fmla="*/ 14 w 31"/>
                <a:gd name="T9" fmla="*/ 14 h 36"/>
                <a:gd name="T10" fmla="*/ 8 w 31"/>
                <a:gd name="T11" fmla="*/ 16 h 36"/>
                <a:gd name="T12" fmla="*/ 4 w 31"/>
                <a:gd name="T13" fmla="*/ 18 h 36"/>
                <a:gd name="T14" fmla="*/ 1 w 31"/>
                <a:gd name="T15" fmla="*/ 22 h 36"/>
                <a:gd name="T16" fmla="*/ 0 w 31"/>
                <a:gd name="T17" fmla="*/ 27 h 36"/>
                <a:gd name="T18" fmla="*/ 3 w 31"/>
                <a:gd name="T19" fmla="*/ 33 h 36"/>
                <a:gd name="T20" fmla="*/ 13 w 31"/>
                <a:gd name="T21" fmla="*/ 36 h 36"/>
                <a:gd name="T22" fmla="*/ 16 w 31"/>
                <a:gd name="T23" fmla="*/ 36 h 36"/>
                <a:gd name="T24" fmla="*/ 20 w 31"/>
                <a:gd name="T25" fmla="*/ 33 h 36"/>
                <a:gd name="T26" fmla="*/ 22 w 31"/>
                <a:gd name="T27" fmla="*/ 31 h 36"/>
                <a:gd name="T28" fmla="*/ 22 w 31"/>
                <a:gd name="T29" fmla="*/ 32 h 36"/>
                <a:gd name="T30" fmla="*/ 31 w 31"/>
                <a:gd name="T31" fmla="*/ 35 h 36"/>
                <a:gd name="T32" fmla="*/ 30 w 31"/>
                <a:gd name="T33" fmla="*/ 32 h 36"/>
                <a:gd name="T34" fmla="*/ 30 w 31"/>
                <a:gd name="T35" fmla="*/ 14 h 36"/>
                <a:gd name="T36" fmla="*/ 30 w 31"/>
                <a:gd name="T37" fmla="*/ 9 h 36"/>
                <a:gd name="T38" fmla="*/ 29 w 31"/>
                <a:gd name="T39" fmla="*/ 5 h 36"/>
                <a:gd name="T40" fmla="*/ 25 w 31"/>
                <a:gd name="T41" fmla="*/ 1 h 36"/>
                <a:gd name="T42" fmla="*/ 17 w 31"/>
                <a:gd name="T43" fmla="*/ 0 h 36"/>
                <a:gd name="T44" fmla="*/ 12 w 31"/>
                <a:gd name="T45" fmla="*/ 0 h 36"/>
                <a:gd name="T46" fmla="*/ 6 w 31"/>
                <a:gd name="T47" fmla="*/ 2 h 36"/>
                <a:gd name="T48" fmla="*/ 3 w 31"/>
                <a:gd name="T49" fmla="*/ 5 h 36"/>
                <a:gd name="T50" fmla="*/ 9 w 31"/>
                <a:gd name="T51" fmla="*/ 11 h 36"/>
                <a:gd name="T52" fmla="*/ 11 w 31"/>
                <a:gd name="T53" fmla="*/ 10 h 36"/>
                <a:gd name="T54" fmla="*/ 16 w 31"/>
                <a:gd name="T55" fmla="*/ 8 h 36"/>
                <a:gd name="T56" fmla="*/ 21 w 31"/>
                <a:gd name="T57" fmla="*/ 20 h 36"/>
                <a:gd name="T58" fmla="*/ 20 w 31"/>
                <a:gd name="T59" fmla="*/ 25 h 36"/>
                <a:gd name="T60" fmla="*/ 18 w 31"/>
                <a:gd name="T61" fmla="*/ 29 h 36"/>
                <a:gd name="T62" fmla="*/ 15 w 31"/>
                <a:gd name="T63" fmla="*/ 29 h 36"/>
                <a:gd name="T64" fmla="*/ 11 w 31"/>
                <a:gd name="T65" fmla="*/ 28 h 36"/>
                <a:gd name="T66" fmla="*/ 9 w 31"/>
                <a:gd name="T67" fmla="*/ 26 h 36"/>
                <a:gd name="T68" fmla="*/ 9 w 31"/>
                <a:gd name="T69" fmla="*/ 22 h 36"/>
                <a:gd name="T70" fmla="*/ 16 w 31"/>
                <a:gd name="T71" fmla="*/ 20 h 36"/>
                <a:gd name="T72" fmla="*/ 21 w 31"/>
                <a:gd name="T73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6">
                  <a:moveTo>
                    <a:pt x="16" y="8"/>
                  </a:moveTo>
                  <a:lnTo>
                    <a:pt x="16" y="8"/>
                  </a:lnTo>
                  <a:lnTo>
                    <a:pt x="18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7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9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6" y="8"/>
                  </a:lnTo>
                  <a:lnTo>
                    <a:pt x="16" y="8"/>
                  </a:lnTo>
                  <a:close/>
                  <a:moveTo>
                    <a:pt x="21" y="20"/>
                  </a:moveTo>
                  <a:lnTo>
                    <a:pt x="21" y="20"/>
                  </a:lnTo>
                  <a:lnTo>
                    <a:pt x="20" y="25"/>
                  </a:lnTo>
                  <a:lnTo>
                    <a:pt x="19" y="28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6" y="20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12"/>
            <p:cNvSpPr>
              <a:spLocks noEditPoints="1"/>
            </p:cNvSpPr>
            <p:nvPr userDrawn="1"/>
          </p:nvSpPr>
          <p:spPr bwMode="auto">
            <a:xfrm>
              <a:off x="724" y="4236"/>
              <a:ext cx="37" cy="50"/>
            </a:xfrm>
            <a:custGeom>
              <a:avLst/>
              <a:gdLst>
                <a:gd name="T0" fmla="*/ 25 w 37"/>
                <a:gd name="T1" fmla="*/ 1 h 50"/>
                <a:gd name="T2" fmla="*/ 19 w 37"/>
                <a:gd name="T3" fmla="*/ 0 h 50"/>
                <a:gd name="T4" fmla="*/ 8 w 37"/>
                <a:gd name="T5" fmla="*/ 3 h 50"/>
                <a:gd name="T6" fmla="*/ 4 w 37"/>
                <a:gd name="T7" fmla="*/ 12 h 50"/>
                <a:gd name="T8" fmla="*/ 5 w 37"/>
                <a:gd name="T9" fmla="*/ 15 h 50"/>
                <a:gd name="T10" fmla="*/ 7 w 37"/>
                <a:gd name="T11" fmla="*/ 20 h 50"/>
                <a:gd name="T12" fmla="*/ 10 w 37"/>
                <a:gd name="T13" fmla="*/ 22 h 50"/>
                <a:gd name="T14" fmla="*/ 4 w 37"/>
                <a:gd name="T15" fmla="*/ 26 h 50"/>
                <a:gd name="T16" fmla="*/ 4 w 37"/>
                <a:gd name="T17" fmla="*/ 28 h 50"/>
                <a:gd name="T18" fmla="*/ 8 w 37"/>
                <a:gd name="T19" fmla="*/ 32 h 50"/>
                <a:gd name="T20" fmla="*/ 5 w 37"/>
                <a:gd name="T21" fmla="*/ 33 h 50"/>
                <a:gd name="T22" fmla="*/ 0 w 37"/>
                <a:gd name="T23" fmla="*/ 37 h 50"/>
                <a:gd name="T24" fmla="*/ 0 w 37"/>
                <a:gd name="T25" fmla="*/ 40 h 50"/>
                <a:gd name="T26" fmla="*/ 1 w 37"/>
                <a:gd name="T27" fmla="*/ 44 h 50"/>
                <a:gd name="T28" fmla="*/ 11 w 37"/>
                <a:gd name="T29" fmla="*/ 49 h 50"/>
                <a:gd name="T30" fmla="*/ 18 w 37"/>
                <a:gd name="T31" fmla="*/ 50 h 50"/>
                <a:gd name="T32" fmla="*/ 31 w 37"/>
                <a:gd name="T33" fmla="*/ 47 h 50"/>
                <a:gd name="T34" fmla="*/ 36 w 37"/>
                <a:gd name="T35" fmla="*/ 38 h 50"/>
                <a:gd name="T36" fmla="*/ 35 w 37"/>
                <a:gd name="T37" fmla="*/ 34 h 50"/>
                <a:gd name="T38" fmla="*/ 32 w 37"/>
                <a:gd name="T39" fmla="*/ 31 h 50"/>
                <a:gd name="T40" fmla="*/ 20 w 37"/>
                <a:gd name="T41" fmla="*/ 28 h 50"/>
                <a:gd name="T42" fmla="*/ 13 w 37"/>
                <a:gd name="T43" fmla="*/ 27 h 50"/>
                <a:gd name="T44" fmla="*/ 12 w 37"/>
                <a:gd name="T45" fmla="*/ 26 h 50"/>
                <a:gd name="T46" fmla="*/ 13 w 37"/>
                <a:gd name="T47" fmla="*/ 25 h 50"/>
                <a:gd name="T48" fmla="*/ 20 w 37"/>
                <a:gd name="T49" fmla="*/ 24 h 50"/>
                <a:gd name="T50" fmla="*/ 25 w 37"/>
                <a:gd name="T51" fmla="*/ 22 h 50"/>
                <a:gd name="T52" fmla="*/ 31 w 37"/>
                <a:gd name="T53" fmla="*/ 17 h 50"/>
                <a:gd name="T54" fmla="*/ 32 w 37"/>
                <a:gd name="T55" fmla="*/ 14 h 50"/>
                <a:gd name="T56" fmla="*/ 30 w 37"/>
                <a:gd name="T57" fmla="*/ 8 h 50"/>
                <a:gd name="T58" fmla="*/ 37 w 37"/>
                <a:gd name="T59" fmla="*/ 1 h 50"/>
                <a:gd name="T60" fmla="*/ 25 w 37"/>
                <a:gd name="T61" fmla="*/ 1 h 50"/>
                <a:gd name="T62" fmla="*/ 24 w 37"/>
                <a:gd name="T63" fmla="*/ 12 h 50"/>
                <a:gd name="T64" fmla="*/ 22 w 37"/>
                <a:gd name="T65" fmla="*/ 16 h 50"/>
                <a:gd name="T66" fmla="*/ 18 w 37"/>
                <a:gd name="T67" fmla="*/ 17 h 50"/>
                <a:gd name="T68" fmla="*/ 15 w 37"/>
                <a:gd name="T69" fmla="*/ 17 h 50"/>
                <a:gd name="T70" fmla="*/ 12 w 37"/>
                <a:gd name="T71" fmla="*/ 14 h 50"/>
                <a:gd name="T72" fmla="*/ 11 w 37"/>
                <a:gd name="T73" fmla="*/ 12 h 50"/>
                <a:gd name="T74" fmla="*/ 13 w 37"/>
                <a:gd name="T75" fmla="*/ 9 h 50"/>
                <a:gd name="T76" fmla="*/ 18 w 37"/>
                <a:gd name="T77" fmla="*/ 6 h 50"/>
                <a:gd name="T78" fmla="*/ 20 w 37"/>
                <a:gd name="T79" fmla="*/ 8 h 50"/>
                <a:gd name="T80" fmla="*/ 23 w 37"/>
                <a:gd name="T81" fmla="*/ 10 h 50"/>
                <a:gd name="T82" fmla="*/ 24 w 37"/>
                <a:gd name="T83" fmla="*/ 12 h 50"/>
                <a:gd name="T84" fmla="*/ 26 w 37"/>
                <a:gd name="T85" fmla="*/ 40 h 50"/>
                <a:gd name="T86" fmla="*/ 24 w 37"/>
                <a:gd name="T87" fmla="*/ 43 h 50"/>
                <a:gd name="T88" fmla="*/ 18 w 37"/>
                <a:gd name="T89" fmla="*/ 44 h 50"/>
                <a:gd name="T90" fmla="*/ 14 w 37"/>
                <a:gd name="T91" fmla="*/ 44 h 50"/>
                <a:gd name="T92" fmla="*/ 9 w 37"/>
                <a:gd name="T93" fmla="*/ 41 h 50"/>
                <a:gd name="T94" fmla="*/ 8 w 37"/>
                <a:gd name="T95" fmla="*/ 40 h 50"/>
                <a:gd name="T96" fmla="*/ 10 w 37"/>
                <a:gd name="T97" fmla="*/ 36 h 50"/>
                <a:gd name="T98" fmla="*/ 17 w 37"/>
                <a:gd name="T99" fmla="*/ 35 h 50"/>
                <a:gd name="T100" fmla="*/ 18 w 37"/>
                <a:gd name="T101" fmla="*/ 35 h 50"/>
                <a:gd name="T102" fmla="*/ 22 w 37"/>
                <a:gd name="T103" fmla="*/ 35 h 50"/>
                <a:gd name="T104" fmla="*/ 26 w 37"/>
                <a:gd name="T105" fmla="*/ 37 h 50"/>
                <a:gd name="T106" fmla="*/ 26 w 37"/>
                <a:gd name="T107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50">
                  <a:moveTo>
                    <a:pt x="25" y="1"/>
                  </a:move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5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5" y="47"/>
                  </a:lnTo>
                  <a:lnTo>
                    <a:pt x="11" y="49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5" y="49"/>
                  </a:lnTo>
                  <a:lnTo>
                    <a:pt x="31" y="47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5" y="34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27" y="29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3" y="25"/>
                  </a:lnTo>
                  <a:lnTo>
                    <a:pt x="15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31" y="17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1" y="10"/>
                  </a:lnTo>
                  <a:lnTo>
                    <a:pt x="30" y="8"/>
                  </a:lnTo>
                  <a:lnTo>
                    <a:pt x="37" y="8"/>
                  </a:lnTo>
                  <a:lnTo>
                    <a:pt x="37" y="1"/>
                  </a:lnTo>
                  <a:lnTo>
                    <a:pt x="25" y="1"/>
                  </a:lnTo>
                  <a:lnTo>
                    <a:pt x="25" y="1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4" y="12"/>
                  </a:lnTo>
                  <a:lnTo>
                    <a:pt x="24" y="12"/>
                  </a:lnTo>
                  <a:close/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4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1" y="43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10" y="36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4" y="36"/>
                  </a:lnTo>
                  <a:lnTo>
                    <a:pt x="26" y="37"/>
                  </a:lnTo>
                  <a:lnTo>
                    <a:pt x="26" y="40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3"/>
            <p:cNvSpPr>
              <a:spLocks noEditPoints="1"/>
            </p:cNvSpPr>
            <p:nvPr userDrawn="1"/>
          </p:nvSpPr>
          <p:spPr bwMode="auto">
            <a:xfrm>
              <a:off x="764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8 w 33"/>
                <a:gd name="T17" fmla="*/ 0 h 36"/>
                <a:gd name="T18" fmla="*/ 18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2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2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803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2 w 32"/>
                <a:gd name="T15" fmla="*/ 11 h 35"/>
                <a:gd name="T16" fmla="*/ 13 w 32"/>
                <a:gd name="T17" fmla="*/ 9 h 35"/>
                <a:gd name="T18" fmla="*/ 16 w 32"/>
                <a:gd name="T19" fmla="*/ 8 h 35"/>
                <a:gd name="T20" fmla="*/ 16 w 32"/>
                <a:gd name="T21" fmla="*/ 8 h 35"/>
                <a:gd name="T22" fmla="*/ 20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3 w 32"/>
                <a:gd name="T29" fmla="*/ 17 h 35"/>
                <a:gd name="T30" fmla="*/ 23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2 w 32"/>
                <a:gd name="T39" fmla="*/ 9 h 35"/>
                <a:gd name="T40" fmla="*/ 29 w 32"/>
                <a:gd name="T41" fmla="*/ 5 h 35"/>
                <a:gd name="T42" fmla="*/ 29 w 32"/>
                <a:gd name="T43" fmla="*/ 5 h 35"/>
                <a:gd name="T44" fmla="*/ 28 w 32"/>
                <a:gd name="T45" fmla="*/ 3 h 35"/>
                <a:gd name="T46" fmla="*/ 26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6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9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0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3" y="17"/>
                  </a:lnTo>
                  <a:lnTo>
                    <a:pt x="23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840" y="4226"/>
              <a:ext cx="24" cy="46"/>
            </a:xfrm>
            <a:custGeom>
              <a:avLst/>
              <a:gdLst>
                <a:gd name="T0" fmla="*/ 15 w 24"/>
                <a:gd name="T1" fmla="*/ 0 h 46"/>
                <a:gd name="T2" fmla="*/ 6 w 24"/>
                <a:gd name="T3" fmla="*/ 0 h 46"/>
                <a:gd name="T4" fmla="*/ 6 w 24"/>
                <a:gd name="T5" fmla="*/ 11 h 46"/>
                <a:gd name="T6" fmla="*/ 0 w 24"/>
                <a:gd name="T7" fmla="*/ 11 h 46"/>
                <a:gd name="T8" fmla="*/ 0 w 24"/>
                <a:gd name="T9" fmla="*/ 18 h 46"/>
                <a:gd name="T10" fmla="*/ 5 w 24"/>
                <a:gd name="T11" fmla="*/ 18 h 46"/>
                <a:gd name="T12" fmla="*/ 5 w 24"/>
                <a:gd name="T13" fmla="*/ 31 h 46"/>
                <a:gd name="T14" fmla="*/ 5 w 24"/>
                <a:gd name="T15" fmla="*/ 31 h 46"/>
                <a:gd name="T16" fmla="*/ 5 w 24"/>
                <a:gd name="T17" fmla="*/ 35 h 46"/>
                <a:gd name="T18" fmla="*/ 5 w 24"/>
                <a:gd name="T19" fmla="*/ 35 h 46"/>
                <a:gd name="T20" fmla="*/ 5 w 24"/>
                <a:gd name="T21" fmla="*/ 40 h 46"/>
                <a:gd name="T22" fmla="*/ 7 w 24"/>
                <a:gd name="T23" fmla="*/ 43 h 46"/>
                <a:gd name="T24" fmla="*/ 7 w 24"/>
                <a:gd name="T25" fmla="*/ 43 h 46"/>
                <a:gd name="T26" fmla="*/ 11 w 24"/>
                <a:gd name="T27" fmla="*/ 45 h 46"/>
                <a:gd name="T28" fmla="*/ 15 w 24"/>
                <a:gd name="T29" fmla="*/ 46 h 46"/>
                <a:gd name="T30" fmla="*/ 15 w 24"/>
                <a:gd name="T31" fmla="*/ 46 h 46"/>
                <a:gd name="T32" fmla="*/ 19 w 24"/>
                <a:gd name="T33" fmla="*/ 46 h 46"/>
                <a:gd name="T34" fmla="*/ 24 w 24"/>
                <a:gd name="T35" fmla="*/ 44 h 46"/>
                <a:gd name="T36" fmla="*/ 24 w 24"/>
                <a:gd name="T37" fmla="*/ 37 h 46"/>
                <a:gd name="T38" fmla="*/ 24 w 24"/>
                <a:gd name="T39" fmla="*/ 37 h 46"/>
                <a:gd name="T40" fmla="*/ 18 w 24"/>
                <a:gd name="T41" fmla="*/ 38 h 46"/>
                <a:gd name="T42" fmla="*/ 18 w 24"/>
                <a:gd name="T43" fmla="*/ 38 h 46"/>
                <a:gd name="T44" fmla="*/ 16 w 24"/>
                <a:gd name="T45" fmla="*/ 38 h 46"/>
                <a:gd name="T46" fmla="*/ 15 w 24"/>
                <a:gd name="T47" fmla="*/ 38 h 46"/>
                <a:gd name="T48" fmla="*/ 15 w 24"/>
                <a:gd name="T49" fmla="*/ 34 h 46"/>
                <a:gd name="T50" fmla="*/ 15 w 24"/>
                <a:gd name="T51" fmla="*/ 34 h 46"/>
                <a:gd name="T52" fmla="*/ 15 w 24"/>
                <a:gd name="T53" fmla="*/ 31 h 46"/>
                <a:gd name="T54" fmla="*/ 15 w 24"/>
                <a:gd name="T55" fmla="*/ 18 h 46"/>
                <a:gd name="T56" fmla="*/ 23 w 24"/>
                <a:gd name="T57" fmla="*/ 18 h 46"/>
                <a:gd name="T58" fmla="*/ 23 w 24"/>
                <a:gd name="T59" fmla="*/ 11 h 46"/>
                <a:gd name="T60" fmla="*/ 15 w 24"/>
                <a:gd name="T61" fmla="*/ 11 h 46"/>
                <a:gd name="T62" fmla="*/ 15 w 24"/>
                <a:gd name="T63" fmla="*/ 0 h 46"/>
                <a:gd name="T64" fmla="*/ 15 w 24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46">
                  <a:moveTo>
                    <a:pt x="15" y="0"/>
                  </a:moveTo>
                  <a:lnTo>
                    <a:pt x="6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40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9" y="46"/>
                  </a:lnTo>
                  <a:lnTo>
                    <a:pt x="24" y="44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1"/>
                  </a:lnTo>
                  <a:lnTo>
                    <a:pt x="15" y="18"/>
                  </a:lnTo>
                  <a:lnTo>
                    <a:pt x="23" y="18"/>
                  </a:lnTo>
                  <a:lnTo>
                    <a:pt x="23" y="11"/>
                  </a:lnTo>
                  <a:lnTo>
                    <a:pt x="1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869" y="4237"/>
              <a:ext cx="32" cy="35"/>
            </a:xfrm>
            <a:custGeom>
              <a:avLst/>
              <a:gdLst>
                <a:gd name="T0" fmla="*/ 0 w 32"/>
                <a:gd name="T1" fmla="*/ 20 h 35"/>
                <a:gd name="T2" fmla="*/ 0 w 32"/>
                <a:gd name="T3" fmla="*/ 20 h 35"/>
                <a:gd name="T4" fmla="*/ 0 w 32"/>
                <a:gd name="T5" fmla="*/ 25 h 35"/>
                <a:gd name="T6" fmla="*/ 1 w 32"/>
                <a:gd name="T7" fmla="*/ 28 h 35"/>
                <a:gd name="T8" fmla="*/ 1 w 32"/>
                <a:gd name="T9" fmla="*/ 28 h 35"/>
                <a:gd name="T10" fmla="*/ 3 w 32"/>
                <a:gd name="T11" fmla="*/ 31 h 35"/>
                <a:gd name="T12" fmla="*/ 5 w 32"/>
                <a:gd name="T13" fmla="*/ 33 h 35"/>
                <a:gd name="T14" fmla="*/ 9 w 32"/>
                <a:gd name="T15" fmla="*/ 34 h 35"/>
                <a:gd name="T16" fmla="*/ 13 w 32"/>
                <a:gd name="T17" fmla="*/ 35 h 35"/>
                <a:gd name="T18" fmla="*/ 13 w 32"/>
                <a:gd name="T19" fmla="*/ 35 h 35"/>
                <a:gd name="T20" fmla="*/ 16 w 32"/>
                <a:gd name="T21" fmla="*/ 35 h 35"/>
                <a:gd name="T22" fmla="*/ 18 w 32"/>
                <a:gd name="T23" fmla="*/ 34 h 35"/>
                <a:gd name="T24" fmla="*/ 21 w 32"/>
                <a:gd name="T25" fmla="*/ 32 h 35"/>
                <a:gd name="T26" fmla="*/ 23 w 32"/>
                <a:gd name="T27" fmla="*/ 30 h 35"/>
                <a:gd name="T28" fmla="*/ 23 w 32"/>
                <a:gd name="T29" fmla="*/ 30 h 35"/>
                <a:gd name="T30" fmla="*/ 24 w 32"/>
                <a:gd name="T31" fmla="*/ 34 h 35"/>
                <a:gd name="T32" fmla="*/ 32 w 32"/>
                <a:gd name="T33" fmla="*/ 34 h 35"/>
                <a:gd name="T34" fmla="*/ 32 w 32"/>
                <a:gd name="T35" fmla="*/ 34 h 35"/>
                <a:gd name="T36" fmla="*/ 31 w 32"/>
                <a:gd name="T37" fmla="*/ 33 h 35"/>
                <a:gd name="T38" fmla="*/ 31 w 32"/>
                <a:gd name="T39" fmla="*/ 33 h 35"/>
                <a:gd name="T40" fmla="*/ 31 w 32"/>
                <a:gd name="T41" fmla="*/ 29 h 35"/>
                <a:gd name="T42" fmla="*/ 31 w 32"/>
                <a:gd name="T43" fmla="*/ 29 h 35"/>
                <a:gd name="T44" fmla="*/ 31 w 32"/>
                <a:gd name="T45" fmla="*/ 26 h 35"/>
                <a:gd name="T46" fmla="*/ 31 w 32"/>
                <a:gd name="T47" fmla="*/ 24 h 35"/>
                <a:gd name="T48" fmla="*/ 31 w 32"/>
                <a:gd name="T49" fmla="*/ 0 h 35"/>
                <a:gd name="T50" fmla="*/ 22 w 32"/>
                <a:gd name="T51" fmla="*/ 0 h 35"/>
                <a:gd name="T52" fmla="*/ 22 w 32"/>
                <a:gd name="T53" fmla="*/ 18 h 35"/>
                <a:gd name="T54" fmla="*/ 22 w 32"/>
                <a:gd name="T55" fmla="*/ 18 h 35"/>
                <a:gd name="T56" fmla="*/ 22 w 32"/>
                <a:gd name="T57" fmla="*/ 23 h 35"/>
                <a:gd name="T58" fmla="*/ 21 w 32"/>
                <a:gd name="T59" fmla="*/ 25 h 35"/>
                <a:gd name="T60" fmla="*/ 18 w 32"/>
                <a:gd name="T61" fmla="*/ 27 h 35"/>
                <a:gd name="T62" fmla="*/ 15 w 32"/>
                <a:gd name="T63" fmla="*/ 27 h 35"/>
                <a:gd name="T64" fmla="*/ 15 w 32"/>
                <a:gd name="T65" fmla="*/ 27 h 35"/>
                <a:gd name="T66" fmla="*/ 13 w 32"/>
                <a:gd name="T67" fmla="*/ 27 h 35"/>
                <a:gd name="T68" fmla="*/ 11 w 32"/>
                <a:gd name="T69" fmla="*/ 26 h 35"/>
                <a:gd name="T70" fmla="*/ 10 w 32"/>
                <a:gd name="T71" fmla="*/ 23 h 35"/>
                <a:gd name="T72" fmla="*/ 10 w 32"/>
                <a:gd name="T73" fmla="*/ 19 h 35"/>
                <a:gd name="T74" fmla="*/ 10 w 32"/>
                <a:gd name="T75" fmla="*/ 0 h 35"/>
                <a:gd name="T76" fmla="*/ 0 w 32"/>
                <a:gd name="T77" fmla="*/ 0 h 35"/>
                <a:gd name="T78" fmla="*/ 0 w 32"/>
                <a:gd name="T79" fmla="*/ 20 h 35"/>
                <a:gd name="T80" fmla="*/ 0 w 32"/>
                <a:gd name="T8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9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6" y="35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4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3"/>
                  </a:lnTo>
                  <a:lnTo>
                    <a:pt x="21" y="25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1" y="26"/>
                  </a:lnTo>
                  <a:lnTo>
                    <a:pt x="10" y="23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910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0 w 22"/>
                <a:gd name="T5" fmla="*/ 12 h 35"/>
                <a:gd name="T6" fmla="*/ 0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1 w 22"/>
                <a:gd name="T17" fmla="*/ 11 h 35"/>
                <a:gd name="T18" fmla="*/ 13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1 w 22"/>
                <a:gd name="T43" fmla="*/ 4 h 35"/>
                <a:gd name="T44" fmla="*/ 9 w 22"/>
                <a:gd name="T45" fmla="*/ 8 h 35"/>
                <a:gd name="T46" fmla="*/ 9 w 22"/>
                <a:gd name="T47" fmla="*/ 8 h 35"/>
                <a:gd name="T48" fmla="*/ 9 w 22"/>
                <a:gd name="T49" fmla="*/ 6 h 35"/>
                <a:gd name="T50" fmla="*/ 9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0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949" y="4221"/>
              <a:ext cx="24" cy="50"/>
            </a:xfrm>
            <a:custGeom>
              <a:avLst/>
              <a:gdLst>
                <a:gd name="T0" fmla="*/ 14 w 24"/>
                <a:gd name="T1" fmla="*/ 15 h 50"/>
                <a:gd name="T2" fmla="*/ 14 w 24"/>
                <a:gd name="T3" fmla="*/ 15 h 50"/>
                <a:gd name="T4" fmla="*/ 15 w 24"/>
                <a:gd name="T5" fmla="*/ 10 h 50"/>
                <a:gd name="T6" fmla="*/ 16 w 24"/>
                <a:gd name="T7" fmla="*/ 9 h 50"/>
                <a:gd name="T8" fmla="*/ 17 w 24"/>
                <a:gd name="T9" fmla="*/ 8 h 50"/>
                <a:gd name="T10" fmla="*/ 17 w 24"/>
                <a:gd name="T11" fmla="*/ 8 h 50"/>
                <a:gd name="T12" fmla="*/ 24 w 24"/>
                <a:gd name="T13" fmla="*/ 9 h 50"/>
                <a:gd name="T14" fmla="*/ 24 w 24"/>
                <a:gd name="T15" fmla="*/ 2 h 50"/>
                <a:gd name="T16" fmla="*/ 24 w 24"/>
                <a:gd name="T17" fmla="*/ 2 h 50"/>
                <a:gd name="T18" fmla="*/ 19 w 24"/>
                <a:gd name="T19" fmla="*/ 0 h 50"/>
                <a:gd name="T20" fmla="*/ 16 w 24"/>
                <a:gd name="T21" fmla="*/ 0 h 50"/>
                <a:gd name="T22" fmla="*/ 16 w 24"/>
                <a:gd name="T23" fmla="*/ 0 h 50"/>
                <a:gd name="T24" fmla="*/ 12 w 24"/>
                <a:gd name="T25" fmla="*/ 1 h 50"/>
                <a:gd name="T26" fmla="*/ 10 w 24"/>
                <a:gd name="T27" fmla="*/ 2 h 50"/>
                <a:gd name="T28" fmla="*/ 10 w 24"/>
                <a:gd name="T29" fmla="*/ 2 h 50"/>
                <a:gd name="T30" fmla="*/ 8 w 24"/>
                <a:gd name="T31" fmla="*/ 3 h 50"/>
                <a:gd name="T32" fmla="*/ 5 w 24"/>
                <a:gd name="T33" fmla="*/ 7 h 50"/>
                <a:gd name="T34" fmla="*/ 5 w 24"/>
                <a:gd name="T35" fmla="*/ 10 h 50"/>
                <a:gd name="T36" fmla="*/ 4 w 24"/>
                <a:gd name="T37" fmla="*/ 14 h 50"/>
                <a:gd name="T38" fmla="*/ 4 w 24"/>
                <a:gd name="T39" fmla="*/ 16 h 50"/>
                <a:gd name="T40" fmla="*/ 0 w 24"/>
                <a:gd name="T41" fmla="*/ 16 h 50"/>
                <a:gd name="T42" fmla="*/ 0 w 24"/>
                <a:gd name="T43" fmla="*/ 23 h 50"/>
                <a:gd name="T44" fmla="*/ 4 w 24"/>
                <a:gd name="T45" fmla="*/ 23 h 50"/>
                <a:gd name="T46" fmla="*/ 4 w 24"/>
                <a:gd name="T47" fmla="*/ 50 h 50"/>
                <a:gd name="T48" fmla="*/ 14 w 24"/>
                <a:gd name="T49" fmla="*/ 50 h 50"/>
                <a:gd name="T50" fmla="*/ 14 w 24"/>
                <a:gd name="T51" fmla="*/ 23 h 50"/>
                <a:gd name="T52" fmla="*/ 23 w 24"/>
                <a:gd name="T53" fmla="*/ 23 h 50"/>
                <a:gd name="T54" fmla="*/ 23 w 24"/>
                <a:gd name="T55" fmla="*/ 16 h 50"/>
                <a:gd name="T56" fmla="*/ 14 w 24"/>
                <a:gd name="T57" fmla="*/ 16 h 50"/>
                <a:gd name="T58" fmla="*/ 14 w 24"/>
                <a:gd name="T59" fmla="*/ 15 h 50"/>
                <a:gd name="T60" fmla="*/ 14 w 24"/>
                <a:gd name="T61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50">
                  <a:moveTo>
                    <a:pt x="14" y="15"/>
                  </a:moveTo>
                  <a:lnTo>
                    <a:pt x="14" y="15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24" y="9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7"/>
                  </a:lnTo>
                  <a:lnTo>
                    <a:pt x="5" y="10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50"/>
                  </a:lnTo>
                  <a:lnTo>
                    <a:pt x="14" y="50"/>
                  </a:lnTo>
                  <a:lnTo>
                    <a:pt x="14" y="23"/>
                  </a:lnTo>
                  <a:lnTo>
                    <a:pt x="23" y="23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976" y="4222"/>
              <a:ext cx="32" cy="50"/>
            </a:xfrm>
            <a:custGeom>
              <a:avLst/>
              <a:gdLst>
                <a:gd name="T0" fmla="*/ 0 w 32"/>
                <a:gd name="T1" fmla="*/ 35 h 50"/>
                <a:gd name="T2" fmla="*/ 1 w 32"/>
                <a:gd name="T3" fmla="*/ 43 h 50"/>
                <a:gd name="T4" fmla="*/ 3 w 32"/>
                <a:gd name="T5" fmla="*/ 46 h 50"/>
                <a:gd name="T6" fmla="*/ 10 w 32"/>
                <a:gd name="T7" fmla="*/ 49 h 50"/>
                <a:gd name="T8" fmla="*/ 13 w 32"/>
                <a:gd name="T9" fmla="*/ 50 h 50"/>
                <a:gd name="T10" fmla="*/ 18 w 32"/>
                <a:gd name="T11" fmla="*/ 49 h 50"/>
                <a:gd name="T12" fmla="*/ 23 w 32"/>
                <a:gd name="T13" fmla="*/ 45 h 50"/>
                <a:gd name="T14" fmla="*/ 24 w 32"/>
                <a:gd name="T15" fmla="*/ 49 h 50"/>
                <a:gd name="T16" fmla="*/ 32 w 32"/>
                <a:gd name="T17" fmla="*/ 49 h 50"/>
                <a:gd name="T18" fmla="*/ 32 w 32"/>
                <a:gd name="T19" fmla="*/ 48 h 50"/>
                <a:gd name="T20" fmla="*/ 31 w 32"/>
                <a:gd name="T21" fmla="*/ 44 h 50"/>
                <a:gd name="T22" fmla="*/ 31 w 32"/>
                <a:gd name="T23" fmla="*/ 39 h 50"/>
                <a:gd name="T24" fmla="*/ 23 w 32"/>
                <a:gd name="T25" fmla="*/ 15 h 50"/>
                <a:gd name="T26" fmla="*/ 23 w 32"/>
                <a:gd name="T27" fmla="*/ 33 h 50"/>
                <a:gd name="T28" fmla="*/ 21 w 32"/>
                <a:gd name="T29" fmla="*/ 40 h 50"/>
                <a:gd name="T30" fmla="*/ 15 w 32"/>
                <a:gd name="T31" fmla="*/ 42 h 50"/>
                <a:gd name="T32" fmla="*/ 13 w 32"/>
                <a:gd name="T33" fmla="*/ 42 h 50"/>
                <a:gd name="T34" fmla="*/ 10 w 32"/>
                <a:gd name="T35" fmla="*/ 38 h 50"/>
                <a:gd name="T36" fmla="*/ 10 w 32"/>
                <a:gd name="T37" fmla="*/ 15 h 50"/>
                <a:gd name="T38" fmla="*/ 0 w 32"/>
                <a:gd name="T39" fmla="*/ 35 h 50"/>
                <a:gd name="T40" fmla="*/ 3 w 32"/>
                <a:gd name="T41" fmla="*/ 6 h 50"/>
                <a:gd name="T42" fmla="*/ 3 w 32"/>
                <a:gd name="T43" fmla="*/ 8 h 50"/>
                <a:gd name="T44" fmla="*/ 6 w 32"/>
                <a:gd name="T45" fmla="*/ 10 h 50"/>
                <a:gd name="T46" fmla="*/ 9 w 32"/>
                <a:gd name="T47" fmla="*/ 11 h 50"/>
                <a:gd name="T48" fmla="*/ 12 w 32"/>
                <a:gd name="T49" fmla="*/ 9 h 50"/>
                <a:gd name="T50" fmla="*/ 13 w 32"/>
                <a:gd name="T51" fmla="*/ 6 h 50"/>
                <a:gd name="T52" fmla="*/ 13 w 32"/>
                <a:gd name="T53" fmla="*/ 3 h 50"/>
                <a:gd name="T54" fmla="*/ 11 w 32"/>
                <a:gd name="T55" fmla="*/ 1 h 50"/>
                <a:gd name="T56" fmla="*/ 9 w 32"/>
                <a:gd name="T57" fmla="*/ 0 h 50"/>
                <a:gd name="T58" fmla="*/ 4 w 32"/>
                <a:gd name="T59" fmla="*/ 2 h 50"/>
                <a:gd name="T60" fmla="*/ 3 w 32"/>
                <a:gd name="T61" fmla="*/ 6 h 50"/>
                <a:gd name="T62" fmla="*/ 18 w 32"/>
                <a:gd name="T63" fmla="*/ 6 h 50"/>
                <a:gd name="T64" fmla="*/ 18 w 32"/>
                <a:gd name="T65" fmla="*/ 8 h 50"/>
                <a:gd name="T66" fmla="*/ 22 w 32"/>
                <a:gd name="T67" fmla="*/ 10 h 50"/>
                <a:gd name="T68" fmla="*/ 24 w 32"/>
                <a:gd name="T69" fmla="*/ 11 h 50"/>
                <a:gd name="T70" fmla="*/ 27 w 32"/>
                <a:gd name="T71" fmla="*/ 9 h 50"/>
                <a:gd name="T72" fmla="*/ 28 w 32"/>
                <a:gd name="T73" fmla="*/ 6 h 50"/>
                <a:gd name="T74" fmla="*/ 28 w 32"/>
                <a:gd name="T75" fmla="*/ 3 h 50"/>
                <a:gd name="T76" fmla="*/ 26 w 32"/>
                <a:gd name="T77" fmla="*/ 1 h 50"/>
                <a:gd name="T78" fmla="*/ 24 w 32"/>
                <a:gd name="T79" fmla="*/ 0 h 50"/>
                <a:gd name="T80" fmla="*/ 19 w 32"/>
                <a:gd name="T81" fmla="*/ 2 h 50"/>
                <a:gd name="T82" fmla="*/ 18 w 32"/>
                <a:gd name="T83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50">
                  <a:moveTo>
                    <a:pt x="0" y="35"/>
                  </a:moveTo>
                  <a:lnTo>
                    <a:pt x="0" y="35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10" y="49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18" y="49"/>
                  </a:lnTo>
                  <a:lnTo>
                    <a:pt x="21" y="47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4" y="49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35"/>
                  </a:lnTo>
                  <a:lnTo>
                    <a:pt x="0" y="35"/>
                  </a:lnTo>
                  <a:close/>
                  <a:moveTo>
                    <a:pt x="3" y="6"/>
                  </a:moveTo>
                  <a:lnTo>
                    <a:pt x="3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6"/>
                  </a:lnTo>
                  <a:close/>
                  <a:moveTo>
                    <a:pt x="18" y="6"/>
                  </a:moveTo>
                  <a:lnTo>
                    <a:pt x="18" y="6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6" y="10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20"/>
            <p:cNvSpPr>
              <a:spLocks/>
            </p:cNvSpPr>
            <p:nvPr userDrawn="1"/>
          </p:nvSpPr>
          <p:spPr bwMode="auto">
            <a:xfrm>
              <a:off x="1016" y="4236"/>
              <a:ext cx="23" cy="35"/>
            </a:xfrm>
            <a:custGeom>
              <a:avLst/>
              <a:gdLst>
                <a:gd name="T0" fmla="*/ 1 w 23"/>
                <a:gd name="T1" fmla="*/ 5 h 35"/>
                <a:gd name="T2" fmla="*/ 1 w 23"/>
                <a:gd name="T3" fmla="*/ 10 h 35"/>
                <a:gd name="T4" fmla="*/ 1 w 23"/>
                <a:gd name="T5" fmla="*/ 12 h 35"/>
                <a:gd name="T6" fmla="*/ 1 w 23"/>
                <a:gd name="T7" fmla="*/ 35 h 35"/>
                <a:gd name="T8" fmla="*/ 10 w 23"/>
                <a:gd name="T9" fmla="*/ 35 h 35"/>
                <a:gd name="T10" fmla="*/ 10 w 23"/>
                <a:gd name="T11" fmla="*/ 19 h 35"/>
                <a:gd name="T12" fmla="*/ 10 w 23"/>
                <a:gd name="T13" fmla="*/ 19 h 35"/>
                <a:gd name="T14" fmla="*/ 11 w 23"/>
                <a:gd name="T15" fmla="*/ 14 h 35"/>
                <a:gd name="T16" fmla="*/ 12 w 23"/>
                <a:gd name="T17" fmla="*/ 11 h 35"/>
                <a:gd name="T18" fmla="*/ 14 w 23"/>
                <a:gd name="T19" fmla="*/ 9 h 35"/>
                <a:gd name="T20" fmla="*/ 17 w 23"/>
                <a:gd name="T21" fmla="*/ 8 h 35"/>
                <a:gd name="T22" fmla="*/ 17 w 23"/>
                <a:gd name="T23" fmla="*/ 8 h 35"/>
                <a:gd name="T24" fmla="*/ 19 w 23"/>
                <a:gd name="T25" fmla="*/ 9 h 35"/>
                <a:gd name="T26" fmla="*/ 23 w 23"/>
                <a:gd name="T27" fmla="*/ 10 h 35"/>
                <a:gd name="T28" fmla="*/ 23 w 23"/>
                <a:gd name="T29" fmla="*/ 0 h 35"/>
                <a:gd name="T30" fmla="*/ 22 w 23"/>
                <a:gd name="T31" fmla="*/ 0 h 35"/>
                <a:gd name="T32" fmla="*/ 22 w 23"/>
                <a:gd name="T33" fmla="*/ 0 h 35"/>
                <a:gd name="T34" fmla="*/ 19 w 23"/>
                <a:gd name="T35" fmla="*/ 0 h 35"/>
                <a:gd name="T36" fmla="*/ 19 w 23"/>
                <a:gd name="T37" fmla="*/ 0 h 35"/>
                <a:gd name="T38" fmla="*/ 17 w 23"/>
                <a:gd name="T39" fmla="*/ 0 h 35"/>
                <a:gd name="T40" fmla="*/ 14 w 23"/>
                <a:gd name="T41" fmla="*/ 2 h 35"/>
                <a:gd name="T42" fmla="*/ 12 w 23"/>
                <a:gd name="T43" fmla="*/ 4 h 35"/>
                <a:gd name="T44" fmla="*/ 10 w 23"/>
                <a:gd name="T45" fmla="*/ 8 h 35"/>
                <a:gd name="T46" fmla="*/ 10 w 23"/>
                <a:gd name="T47" fmla="*/ 8 h 35"/>
                <a:gd name="T48" fmla="*/ 10 w 23"/>
                <a:gd name="T49" fmla="*/ 6 h 35"/>
                <a:gd name="T50" fmla="*/ 10 w 23"/>
                <a:gd name="T51" fmla="*/ 6 h 35"/>
                <a:gd name="T52" fmla="*/ 9 w 23"/>
                <a:gd name="T53" fmla="*/ 1 h 35"/>
                <a:gd name="T54" fmla="*/ 0 w 23"/>
                <a:gd name="T55" fmla="*/ 1 h 35"/>
                <a:gd name="T56" fmla="*/ 0 w 23"/>
                <a:gd name="T57" fmla="*/ 1 h 35"/>
                <a:gd name="T58" fmla="*/ 1 w 23"/>
                <a:gd name="T59" fmla="*/ 5 h 35"/>
                <a:gd name="T60" fmla="*/ 1 w 23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" h="35">
                  <a:moveTo>
                    <a:pt x="1" y="5"/>
                  </a:moveTo>
                  <a:lnTo>
                    <a:pt x="1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3" y="1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21"/>
            <p:cNvSpPr>
              <a:spLocks noEditPoints="1"/>
            </p:cNvSpPr>
            <p:nvPr userDrawn="1"/>
          </p:nvSpPr>
          <p:spPr bwMode="auto">
            <a:xfrm>
              <a:off x="1054" y="4223"/>
              <a:ext cx="43" cy="48"/>
            </a:xfrm>
            <a:custGeom>
              <a:avLst/>
              <a:gdLst>
                <a:gd name="T0" fmla="*/ 0 w 43"/>
                <a:gd name="T1" fmla="*/ 48 h 48"/>
                <a:gd name="T2" fmla="*/ 9 w 43"/>
                <a:gd name="T3" fmla="*/ 48 h 48"/>
                <a:gd name="T4" fmla="*/ 13 w 43"/>
                <a:gd name="T5" fmla="*/ 39 h 48"/>
                <a:gd name="T6" fmla="*/ 30 w 43"/>
                <a:gd name="T7" fmla="*/ 39 h 48"/>
                <a:gd name="T8" fmla="*/ 33 w 43"/>
                <a:gd name="T9" fmla="*/ 48 h 48"/>
                <a:gd name="T10" fmla="*/ 43 w 43"/>
                <a:gd name="T11" fmla="*/ 48 h 48"/>
                <a:gd name="T12" fmla="*/ 26 w 43"/>
                <a:gd name="T13" fmla="*/ 0 h 48"/>
                <a:gd name="T14" fmla="*/ 16 w 43"/>
                <a:gd name="T15" fmla="*/ 0 h 48"/>
                <a:gd name="T16" fmla="*/ 0 w 43"/>
                <a:gd name="T17" fmla="*/ 48 h 48"/>
                <a:gd name="T18" fmla="*/ 0 w 43"/>
                <a:gd name="T19" fmla="*/ 48 h 48"/>
                <a:gd name="T20" fmla="*/ 15 w 43"/>
                <a:gd name="T21" fmla="*/ 30 h 48"/>
                <a:gd name="T22" fmla="*/ 21 w 43"/>
                <a:gd name="T23" fmla="*/ 11 h 48"/>
                <a:gd name="T24" fmla="*/ 28 w 43"/>
                <a:gd name="T25" fmla="*/ 30 h 48"/>
                <a:gd name="T26" fmla="*/ 15 w 43"/>
                <a:gd name="T27" fmla="*/ 30 h 48"/>
                <a:gd name="T28" fmla="*/ 15 w 43"/>
                <a:gd name="T29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8">
                  <a:moveTo>
                    <a:pt x="0" y="48"/>
                  </a:moveTo>
                  <a:lnTo>
                    <a:pt x="9" y="48"/>
                  </a:lnTo>
                  <a:lnTo>
                    <a:pt x="13" y="39"/>
                  </a:lnTo>
                  <a:lnTo>
                    <a:pt x="30" y="39"/>
                  </a:lnTo>
                  <a:lnTo>
                    <a:pt x="33" y="48"/>
                  </a:lnTo>
                  <a:lnTo>
                    <a:pt x="43" y="48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15" y="30"/>
                  </a:moveTo>
                  <a:lnTo>
                    <a:pt x="21" y="11"/>
                  </a:lnTo>
                  <a:lnTo>
                    <a:pt x="28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101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1 w 22"/>
                <a:gd name="T5" fmla="*/ 12 h 35"/>
                <a:gd name="T6" fmla="*/ 1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2 w 22"/>
                <a:gd name="T17" fmla="*/ 11 h 35"/>
                <a:gd name="T18" fmla="*/ 14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2 w 22"/>
                <a:gd name="T43" fmla="*/ 4 h 35"/>
                <a:gd name="T44" fmla="*/ 10 w 22"/>
                <a:gd name="T45" fmla="*/ 8 h 35"/>
                <a:gd name="T46" fmla="*/ 10 w 22"/>
                <a:gd name="T47" fmla="*/ 8 h 35"/>
                <a:gd name="T48" fmla="*/ 10 w 22"/>
                <a:gd name="T49" fmla="*/ 6 h 35"/>
                <a:gd name="T50" fmla="*/ 10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23"/>
            <p:cNvSpPr>
              <a:spLocks noEditPoints="1"/>
            </p:cNvSpPr>
            <p:nvPr userDrawn="1"/>
          </p:nvSpPr>
          <p:spPr bwMode="auto">
            <a:xfrm>
              <a:off x="1128" y="4222"/>
              <a:ext cx="34" cy="50"/>
            </a:xfrm>
            <a:custGeom>
              <a:avLst/>
              <a:gdLst>
                <a:gd name="T0" fmla="*/ 1 w 34"/>
                <a:gd name="T1" fmla="*/ 41 h 50"/>
                <a:gd name="T2" fmla="*/ 1 w 34"/>
                <a:gd name="T3" fmla="*/ 43 h 50"/>
                <a:gd name="T4" fmla="*/ 1 w 34"/>
                <a:gd name="T5" fmla="*/ 43 h 50"/>
                <a:gd name="T6" fmla="*/ 1 w 34"/>
                <a:gd name="T7" fmla="*/ 43 h 50"/>
                <a:gd name="T8" fmla="*/ 0 w 34"/>
                <a:gd name="T9" fmla="*/ 49 h 50"/>
                <a:gd name="T10" fmla="*/ 9 w 34"/>
                <a:gd name="T11" fmla="*/ 49 h 50"/>
                <a:gd name="T12" fmla="*/ 9 w 34"/>
                <a:gd name="T13" fmla="*/ 49 h 50"/>
                <a:gd name="T14" fmla="*/ 9 w 34"/>
                <a:gd name="T15" fmla="*/ 45 h 50"/>
                <a:gd name="T16" fmla="*/ 9 w 34"/>
                <a:gd name="T17" fmla="*/ 45 h 50"/>
                <a:gd name="T18" fmla="*/ 11 w 34"/>
                <a:gd name="T19" fmla="*/ 47 h 50"/>
                <a:gd name="T20" fmla="*/ 13 w 34"/>
                <a:gd name="T21" fmla="*/ 49 h 50"/>
                <a:gd name="T22" fmla="*/ 15 w 34"/>
                <a:gd name="T23" fmla="*/ 50 h 50"/>
                <a:gd name="T24" fmla="*/ 19 w 34"/>
                <a:gd name="T25" fmla="*/ 50 h 50"/>
                <a:gd name="T26" fmla="*/ 19 w 34"/>
                <a:gd name="T27" fmla="*/ 50 h 50"/>
                <a:gd name="T28" fmla="*/ 22 w 34"/>
                <a:gd name="T29" fmla="*/ 50 h 50"/>
                <a:gd name="T30" fmla="*/ 25 w 34"/>
                <a:gd name="T31" fmla="*/ 49 h 50"/>
                <a:gd name="T32" fmla="*/ 27 w 34"/>
                <a:gd name="T33" fmla="*/ 47 h 50"/>
                <a:gd name="T34" fmla="*/ 29 w 34"/>
                <a:gd name="T35" fmla="*/ 45 h 50"/>
                <a:gd name="T36" fmla="*/ 33 w 34"/>
                <a:gd name="T37" fmla="*/ 40 h 50"/>
                <a:gd name="T38" fmla="*/ 34 w 34"/>
                <a:gd name="T39" fmla="*/ 32 h 50"/>
                <a:gd name="T40" fmla="*/ 34 w 34"/>
                <a:gd name="T41" fmla="*/ 32 h 50"/>
                <a:gd name="T42" fmla="*/ 33 w 34"/>
                <a:gd name="T43" fmla="*/ 25 h 50"/>
                <a:gd name="T44" fmla="*/ 29 w 34"/>
                <a:gd name="T45" fmla="*/ 19 h 50"/>
                <a:gd name="T46" fmla="*/ 25 w 34"/>
                <a:gd name="T47" fmla="*/ 15 h 50"/>
                <a:gd name="T48" fmla="*/ 23 w 34"/>
                <a:gd name="T49" fmla="*/ 14 h 50"/>
                <a:gd name="T50" fmla="*/ 20 w 34"/>
                <a:gd name="T51" fmla="*/ 14 h 50"/>
                <a:gd name="T52" fmla="*/ 20 w 34"/>
                <a:gd name="T53" fmla="*/ 14 h 50"/>
                <a:gd name="T54" fmla="*/ 16 w 34"/>
                <a:gd name="T55" fmla="*/ 14 h 50"/>
                <a:gd name="T56" fmla="*/ 14 w 34"/>
                <a:gd name="T57" fmla="*/ 15 h 50"/>
                <a:gd name="T58" fmla="*/ 10 w 34"/>
                <a:gd name="T59" fmla="*/ 19 h 50"/>
                <a:gd name="T60" fmla="*/ 10 w 34"/>
                <a:gd name="T61" fmla="*/ 0 h 50"/>
                <a:gd name="T62" fmla="*/ 1 w 34"/>
                <a:gd name="T63" fmla="*/ 0 h 50"/>
                <a:gd name="T64" fmla="*/ 1 w 34"/>
                <a:gd name="T65" fmla="*/ 41 h 50"/>
                <a:gd name="T66" fmla="*/ 1 w 34"/>
                <a:gd name="T67" fmla="*/ 41 h 50"/>
                <a:gd name="T68" fmla="*/ 25 w 34"/>
                <a:gd name="T69" fmla="*/ 32 h 50"/>
                <a:gd name="T70" fmla="*/ 25 w 34"/>
                <a:gd name="T71" fmla="*/ 32 h 50"/>
                <a:gd name="T72" fmla="*/ 24 w 34"/>
                <a:gd name="T73" fmla="*/ 36 h 50"/>
                <a:gd name="T74" fmla="*/ 23 w 34"/>
                <a:gd name="T75" fmla="*/ 40 h 50"/>
                <a:gd name="T76" fmla="*/ 21 w 34"/>
                <a:gd name="T77" fmla="*/ 42 h 50"/>
                <a:gd name="T78" fmla="*/ 18 w 34"/>
                <a:gd name="T79" fmla="*/ 43 h 50"/>
                <a:gd name="T80" fmla="*/ 18 w 34"/>
                <a:gd name="T81" fmla="*/ 43 h 50"/>
                <a:gd name="T82" fmla="*/ 14 w 34"/>
                <a:gd name="T83" fmla="*/ 42 h 50"/>
                <a:gd name="T84" fmla="*/ 12 w 34"/>
                <a:gd name="T85" fmla="*/ 40 h 50"/>
                <a:gd name="T86" fmla="*/ 10 w 34"/>
                <a:gd name="T87" fmla="*/ 36 h 50"/>
                <a:gd name="T88" fmla="*/ 10 w 34"/>
                <a:gd name="T89" fmla="*/ 32 h 50"/>
                <a:gd name="T90" fmla="*/ 10 w 34"/>
                <a:gd name="T91" fmla="*/ 32 h 50"/>
                <a:gd name="T92" fmla="*/ 11 w 34"/>
                <a:gd name="T93" fmla="*/ 28 h 50"/>
                <a:gd name="T94" fmla="*/ 12 w 34"/>
                <a:gd name="T95" fmla="*/ 25 h 50"/>
                <a:gd name="T96" fmla="*/ 14 w 34"/>
                <a:gd name="T97" fmla="*/ 23 h 50"/>
                <a:gd name="T98" fmla="*/ 18 w 34"/>
                <a:gd name="T99" fmla="*/ 22 h 50"/>
                <a:gd name="T100" fmla="*/ 18 w 34"/>
                <a:gd name="T101" fmla="*/ 22 h 50"/>
                <a:gd name="T102" fmla="*/ 21 w 34"/>
                <a:gd name="T103" fmla="*/ 23 h 50"/>
                <a:gd name="T104" fmla="*/ 23 w 34"/>
                <a:gd name="T105" fmla="*/ 25 h 50"/>
                <a:gd name="T106" fmla="*/ 24 w 34"/>
                <a:gd name="T107" fmla="*/ 28 h 50"/>
                <a:gd name="T108" fmla="*/ 25 w 34"/>
                <a:gd name="T109" fmla="*/ 32 h 50"/>
                <a:gd name="T110" fmla="*/ 25 w 34"/>
                <a:gd name="T11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50">
                  <a:moveTo>
                    <a:pt x="1" y="4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11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5" y="49"/>
                  </a:lnTo>
                  <a:lnTo>
                    <a:pt x="27" y="47"/>
                  </a:lnTo>
                  <a:lnTo>
                    <a:pt x="29" y="45"/>
                  </a:lnTo>
                  <a:lnTo>
                    <a:pt x="33" y="4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3" y="25"/>
                  </a:lnTo>
                  <a:lnTo>
                    <a:pt x="29" y="19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1" y="0"/>
                  </a:lnTo>
                  <a:lnTo>
                    <a:pt x="1" y="41"/>
                  </a:lnTo>
                  <a:lnTo>
                    <a:pt x="1" y="41"/>
                  </a:lnTo>
                  <a:close/>
                  <a:moveTo>
                    <a:pt x="25" y="32"/>
                  </a:moveTo>
                  <a:lnTo>
                    <a:pt x="25" y="32"/>
                  </a:lnTo>
                  <a:lnTo>
                    <a:pt x="24" y="36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28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4" y="28"/>
                  </a:lnTo>
                  <a:lnTo>
                    <a:pt x="25" y="32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4"/>
            <p:cNvSpPr>
              <a:spLocks noEditPoints="1"/>
            </p:cNvSpPr>
            <p:nvPr userDrawn="1"/>
          </p:nvSpPr>
          <p:spPr bwMode="auto">
            <a:xfrm>
              <a:off x="1166" y="4236"/>
              <a:ext cx="34" cy="36"/>
            </a:xfrm>
            <a:custGeom>
              <a:avLst/>
              <a:gdLst>
                <a:gd name="T0" fmla="*/ 34 w 34"/>
                <a:gd name="T1" fmla="*/ 18 h 36"/>
                <a:gd name="T2" fmla="*/ 34 w 34"/>
                <a:gd name="T3" fmla="*/ 18 h 36"/>
                <a:gd name="T4" fmla="*/ 32 w 34"/>
                <a:gd name="T5" fmla="*/ 11 h 36"/>
                <a:gd name="T6" fmla="*/ 31 w 34"/>
                <a:gd name="T7" fmla="*/ 8 h 36"/>
                <a:gd name="T8" fmla="*/ 29 w 34"/>
                <a:gd name="T9" fmla="*/ 4 h 36"/>
                <a:gd name="T10" fmla="*/ 27 w 34"/>
                <a:gd name="T11" fmla="*/ 2 h 36"/>
                <a:gd name="T12" fmla="*/ 24 w 34"/>
                <a:gd name="T13" fmla="*/ 1 h 36"/>
                <a:gd name="T14" fmla="*/ 21 w 34"/>
                <a:gd name="T15" fmla="*/ 0 h 36"/>
                <a:gd name="T16" fmla="*/ 17 w 34"/>
                <a:gd name="T17" fmla="*/ 0 h 36"/>
                <a:gd name="T18" fmla="*/ 17 w 34"/>
                <a:gd name="T19" fmla="*/ 0 h 36"/>
                <a:gd name="T20" fmla="*/ 14 w 34"/>
                <a:gd name="T21" fmla="*/ 0 h 36"/>
                <a:gd name="T22" fmla="*/ 10 w 34"/>
                <a:gd name="T23" fmla="*/ 1 h 36"/>
                <a:gd name="T24" fmla="*/ 8 w 34"/>
                <a:gd name="T25" fmla="*/ 3 h 36"/>
                <a:gd name="T26" fmla="*/ 4 w 34"/>
                <a:gd name="T27" fmla="*/ 5 h 36"/>
                <a:gd name="T28" fmla="*/ 3 w 34"/>
                <a:gd name="T29" fmla="*/ 8 h 36"/>
                <a:gd name="T30" fmla="*/ 1 w 34"/>
                <a:gd name="T31" fmla="*/ 11 h 36"/>
                <a:gd name="T32" fmla="*/ 0 w 34"/>
                <a:gd name="T33" fmla="*/ 15 h 36"/>
                <a:gd name="T34" fmla="*/ 0 w 34"/>
                <a:gd name="T35" fmla="*/ 18 h 36"/>
                <a:gd name="T36" fmla="*/ 0 w 34"/>
                <a:gd name="T37" fmla="*/ 18 h 36"/>
                <a:gd name="T38" fmla="*/ 0 w 34"/>
                <a:gd name="T39" fmla="*/ 22 h 36"/>
                <a:gd name="T40" fmla="*/ 1 w 34"/>
                <a:gd name="T41" fmla="*/ 26 h 36"/>
                <a:gd name="T42" fmla="*/ 3 w 34"/>
                <a:gd name="T43" fmla="*/ 29 h 36"/>
                <a:gd name="T44" fmla="*/ 4 w 34"/>
                <a:gd name="T45" fmla="*/ 32 h 36"/>
                <a:gd name="T46" fmla="*/ 8 w 34"/>
                <a:gd name="T47" fmla="*/ 33 h 36"/>
                <a:gd name="T48" fmla="*/ 10 w 34"/>
                <a:gd name="T49" fmla="*/ 35 h 36"/>
                <a:gd name="T50" fmla="*/ 14 w 34"/>
                <a:gd name="T51" fmla="*/ 36 h 36"/>
                <a:gd name="T52" fmla="*/ 17 w 34"/>
                <a:gd name="T53" fmla="*/ 36 h 36"/>
                <a:gd name="T54" fmla="*/ 17 w 34"/>
                <a:gd name="T55" fmla="*/ 36 h 36"/>
                <a:gd name="T56" fmla="*/ 23 w 34"/>
                <a:gd name="T57" fmla="*/ 35 h 36"/>
                <a:gd name="T58" fmla="*/ 27 w 34"/>
                <a:gd name="T59" fmla="*/ 33 h 36"/>
                <a:gd name="T60" fmla="*/ 30 w 34"/>
                <a:gd name="T61" fmla="*/ 30 h 36"/>
                <a:gd name="T62" fmla="*/ 32 w 34"/>
                <a:gd name="T63" fmla="*/ 26 h 36"/>
                <a:gd name="T64" fmla="*/ 25 w 34"/>
                <a:gd name="T65" fmla="*/ 26 h 36"/>
                <a:gd name="T66" fmla="*/ 25 w 34"/>
                <a:gd name="T67" fmla="*/ 26 h 36"/>
                <a:gd name="T68" fmla="*/ 22 w 34"/>
                <a:gd name="T69" fmla="*/ 28 h 36"/>
                <a:gd name="T70" fmla="*/ 17 w 34"/>
                <a:gd name="T71" fmla="*/ 29 h 36"/>
                <a:gd name="T72" fmla="*/ 17 w 34"/>
                <a:gd name="T73" fmla="*/ 29 h 36"/>
                <a:gd name="T74" fmla="*/ 14 w 34"/>
                <a:gd name="T75" fmla="*/ 29 h 36"/>
                <a:gd name="T76" fmla="*/ 12 w 34"/>
                <a:gd name="T77" fmla="*/ 27 h 36"/>
                <a:gd name="T78" fmla="*/ 10 w 34"/>
                <a:gd name="T79" fmla="*/ 25 h 36"/>
                <a:gd name="T80" fmla="*/ 9 w 34"/>
                <a:gd name="T81" fmla="*/ 20 h 36"/>
                <a:gd name="T82" fmla="*/ 34 w 34"/>
                <a:gd name="T83" fmla="*/ 20 h 36"/>
                <a:gd name="T84" fmla="*/ 34 w 34"/>
                <a:gd name="T85" fmla="*/ 20 h 36"/>
                <a:gd name="T86" fmla="*/ 34 w 34"/>
                <a:gd name="T87" fmla="*/ 18 h 36"/>
                <a:gd name="T88" fmla="*/ 34 w 34"/>
                <a:gd name="T89" fmla="*/ 18 h 36"/>
                <a:gd name="T90" fmla="*/ 10 w 34"/>
                <a:gd name="T91" fmla="*/ 14 h 36"/>
                <a:gd name="T92" fmla="*/ 10 w 34"/>
                <a:gd name="T93" fmla="*/ 14 h 36"/>
                <a:gd name="T94" fmla="*/ 11 w 34"/>
                <a:gd name="T95" fmla="*/ 11 h 36"/>
                <a:gd name="T96" fmla="*/ 12 w 34"/>
                <a:gd name="T97" fmla="*/ 9 h 36"/>
                <a:gd name="T98" fmla="*/ 14 w 34"/>
                <a:gd name="T99" fmla="*/ 8 h 36"/>
                <a:gd name="T100" fmla="*/ 17 w 34"/>
                <a:gd name="T101" fmla="*/ 6 h 36"/>
                <a:gd name="T102" fmla="*/ 17 w 34"/>
                <a:gd name="T103" fmla="*/ 6 h 36"/>
                <a:gd name="T104" fmla="*/ 20 w 34"/>
                <a:gd name="T105" fmla="*/ 8 h 36"/>
                <a:gd name="T106" fmla="*/ 22 w 34"/>
                <a:gd name="T107" fmla="*/ 9 h 36"/>
                <a:gd name="T108" fmla="*/ 24 w 34"/>
                <a:gd name="T109" fmla="*/ 11 h 36"/>
                <a:gd name="T110" fmla="*/ 24 w 34"/>
                <a:gd name="T111" fmla="*/ 14 h 36"/>
                <a:gd name="T112" fmla="*/ 10 w 34"/>
                <a:gd name="T113" fmla="*/ 14 h 36"/>
                <a:gd name="T114" fmla="*/ 10 w 34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" h="36">
                  <a:moveTo>
                    <a:pt x="34" y="18"/>
                  </a:moveTo>
                  <a:lnTo>
                    <a:pt x="34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3"/>
                  </a:lnTo>
                  <a:lnTo>
                    <a:pt x="10" y="35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8"/>
                  </a:lnTo>
                  <a:close/>
                  <a:moveTo>
                    <a:pt x="10" y="14"/>
                  </a:moveTo>
                  <a:lnTo>
                    <a:pt x="10" y="14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5"/>
            <p:cNvSpPr>
              <a:spLocks noEditPoints="1"/>
            </p:cNvSpPr>
            <p:nvPr userDrawn="1"/>
          </p:nvSpPr>
          <p:spPr bwMode="auto">
            <a:xfrm>
              <a:off x="1205" y="4222"/>
              <a:ext cx="11" cy="49"/>
            </a:xfrm>
            <a:custGeom>
              <a:avLst/>
              <a:gdLst>
                <a:gd name="T0" fmla="*/ 1 w 11"/>
                <a:gd name="T1" fmla="*/ 49 h 49"/>
                <a:gd name="T2" fmla="*/ 11 w 11"/>
                <a:gd name="T3" fmla="*/ 49 h 49"/>
                <a:gd name="T4" fmla="*/ 11 w 11"/>
                <a:gd name="T5" fmla="*/ 15 h 49"/>
                <a:gd name="T6" fmla="*/ 1 w 11"/>
                <a:gd name="T7" fmla="*/ 15 h 49"/>
                <a:gd name="T8" fmla="*/ 1 w 11"/>
                <a:gd name="T9" fmla="*/ 49 h 49"/>
                <a:gd name="T10" fmla="*/ 1 w 11"/>
                <a:gd name="T11" fmla="*/ 49 h 49"/>
                <a:gd name="T12" fmla="*/ 0 w 11"/>
                <a:gd name="T13" fmla="*/ 6 h 49"/>
                <a:gd name="T14" fmla="*/ 0 w 11"/>
                <a:gd name="T15" fmla="*/ 6 h 49"/>
                <a:gd name="T16" fmla="*/ 1 w 11"/>
                <a:gd name="T17" fmla="*/ 8 h 49"/>
                <a:gd name="T18" fmla="*/ 2 w 11"/>
                <a:gd name="T19" fmla="*/ 9 h 49"/>
                <a:gd name="T20" fmla="*/ 3 w 11"/>
                <a:gd name="T21" fmla="*/ 10 h 49"/>
                <a:gd name="T22" fmla="*/ 5 w 11"/>
                <a:gd name="T23" fmla="*/ 10 h 49"/>
                <a:gd name="T24" fmla="*/ 5 w 11"/>
                <a:gd name="T25" fmla="*/ 10 h 49"/>
                <a:gd name="T26" fmla="*/ 8 w 11"/>
                <a:gd name="T27" fmla="*/ 10 h 49"/>
                <a:gd name="T28" fmla="*/ 10 w 11"/>
                <a:gd name="T29" fmla="*/ 9 h 49"/>
                <a:gd name="T30" fmla="*/ 11 w 11"/>
                <a:gd name="T31" fmla="*/ 8 h 49"/>
                <a:gd name="T32" fmla="*/ 11 w 11"/>
                <a:gd name="T33" fmla="*/ 6 h 49"/>
                <a:gd name="T34" fmla="*/ 11 w 11"/>
                <a:gd name="T35" fmla="*/ 6 h 49"/>
                <a:gd name="T36" fmla="*/ 11 w 11"/>
                <a:gd name="T37" fmla="*/ 3 h 49"/>
                <a:gd name="T38" fmla="*/ 10 w 11"/>
                <a:gd name="T39" fmla="*/ 1 h 49"/>
                <a:gd name="T40" fmla="*/ 8 w 11"/>
                <a:gd name="T41" fmla="*/ 0 h 49"/>
                <a:gd name="T42" fmla="*/ 5 w 11"/>
                <a:gd name="T43" fmla="*/ 0 h 49"/>
                <a:gd name="T44" fmla="*/ 5 w 11"/>
                <a:gd name="T45" fmla="*/ 0 h 49"/>
                <a:gd name="T46" fmla="*/ 3 w 11"/>
                <a:gd name="T47" fmla="*/ 0 h 49"/>
                <a:gd name="T48" fmla="*/ 2 w 11"/>
                <a:gd name="T49" fmla="*/ 1 h 49"/>
                <a:gd name="T50" fmla="*/ 1 w 11"/>
                <a:gd name="T51" fmla="*/ 3 h 49"/>
                <a:gd name="T52" fmla="*/ 0 w 11"/>
                <a:gd name="T53" fmla="*/ 6 h 49"/>
                <a:gd name="T54" fmla="*/ 0 w 11"/>
                <a:gd name="T55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" h="49">
                  <a:moveTo>
                    <a:pt x="1" y="49"/>
                  </a:moveTo>
                  <a:lnTo>
                    <a:pt x="11" y="49"/>
                  </a:lnTo>
                  <a:lnTo>
                    <a:pt x="11" y="15"/>
                  </a:lnTo>
                  <a:lnTo>
                    <a:pt x="1" y="15"/>
                  </a:lnTo>
                  <a:lnTo>
                    <a:pt x="1" y="49"/>
                  </a:lnTo>
                  <a:lnTo>
                    <a:pt x="1" y="49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221" y="4226"/>
              <a:ext cx="23" cy="46"/>
            </a:xfrm>
            <a:custGeom>
              <a:avLst/>
              <a:gdLst>
                <a:gd name="T0" fmla="*/ 15 w 23"/>
                <a:gd name="T1" fmla="*/ 0 h 46"/>
                <a:gd name="T2" fmla="*/ 7 w 23"/>
                <a:gd name="T3" fmla="*/ 0 h 46"/>
                <a:gd name="T4" fmla="*/ 6 w 23"/>
                <a:gd name="T5" fmla="*/ 11 h 46"/>
                <a:gd name="T6" fmla="*/ 0 w 23"/>
                <a:gd name="T7" fmla="*/ 11 h 46"/>
                <a:gd name="T8" fmla="*/ 0 w 23"/>
                <a:gd name="T9" fmla="*/ 18 h 46"/>
                <a:gd name="T10" fmla="*/ 6 w 23"/>
                <a:gd name="T11" fmla="*/ 18 h 46"/>
                <a:gd name="T12" fmla="*/ 6 w 23"/>
                <a:gd name="T13" fmla="*/ 31 h 46"/>
                <a:gd name="T14" fmla="*/ 6 w 23"/>
                <a:gd name="T15" fmla="*/ 31 h 46"/>
                <a:gd name="T16" fmla="*/ 6 w 23"/>
                <a:gd name="T17" fmla="*/ 35 h 46"/>
                <a:gd name="T18" fmla="*/ 6 w 23"/>
                <a:gd name="T19" fmla="*/ 35 h 46"/>
                <a:gd name="T20" fmla="*/ 6 w 23"/>
                <a:gd name="T21" fmla="*/ 40 h 46"/>
                <a:gd name="T22" fmla="*/ 8 w 23"/>
                <a:gd name="T23" fmla="*/ 43 h 46"/>
                <a:gd name="T24" fmla="*/ 8 w 23"/>
                <a:gd name="T25" fmla="*/ 43 h 46"/>
                <a:gd name="T26" fmla="*/ 11 w 23"/>
                <a:gd name="T27" fmla="*/ 45 h 46"/>
                <a:gd name="T28" fmla="*/ 15 w 23"/>
                <a:gd name="T29" fmla="*/ 46 h 46"/>
                <a:gd name="T30" fmla="*/ 15 w 23"/>
                <a:gd name="T31" fmla="*/ 46 h 46"/>
                <a:gd name="T32" fmla="*/ 20 w 23"/>
                <a:gd name="T33" fmla="*/ 46 h 46"/>
                <a:gd name="T34" fmla="*/ 23 w 23"/>
                <a:gd name="T35" fmla="*/ 44 h 46"/>
                <a:gd name="T36" fmla="*/ 23 w 23"/>
                <a:gd name="T37" fmla="*/ 37 h 46"/>
                <a:gd name="T38" fmla="*/ 23 w 23"/>
                <a:gd name="T39" fmla="*/ 37 h 46"/>
                <a:gd name="T40" fmla="*/ 19 w 23"/>
                <a:gd name="T41" fmla="*/ 38 h 46"/>
                <a:gd name="T42" fmla="*/ 19 w 23"/>
                <a:gd name="T43" fmla="*/ 38 h 46"/>
                <a:gd name="T44" fmla="*/ 16 w 23"/>
                <a:gd name="T45" fmla="*/ 38 h 46"/>
                <a:gd name="T46" fmla="*/ 15 w 23"/>
                <a:gd name="T47" fmla="*/ 38 h 46"/>
                <a:gd name="T48" fmla="*/ 14 w 23"/>
                <a:gd name="T49" fmla="*/ 34 h 46"/>
                <a:gd name="T50" fmla="*/ 14 w 23"/>
                <a:gd name="T51" fmla="*/ 34 h 46"/>
                <a:gd name="T52" fmla="*/ 14 w 23"/>
                <a:gd name="T53" fmla="*/ 31 h 46"/>
                <a:gd name="T54" fmla="*/ 15 w 23"/>
                <a:gd name="T55" fmla="*/ 18 h 46"/>
                <a:gd name="T56" fmla="*/ 22 w 23"/>
                <a:gd name="T57" fmla="*/ 18 h 46"/>
                <a:gd name="T58" fmla="*/ 22 w 23"/>
                <a:gd name="T59" fmla="*/ 11 h 46"/>
                <a:gd name="T60" fmla="*/ 15 w 23"/>
                <a:gd name="T61" fmla="*/ 11 h 46"/>
                <a:gd name="T62" fmla="*/ 15 w 23"/>
                <a:gd name="T63" fmla="*/ 0 h 46"/>
                <a:gd name="T64" fmla="*/ 15 w 23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" h="46">
                  <a:moveTo>
                    <a:pt x="15" y="0"/>
                  </a:moveTo>
                  <a:lnTo>
                    <a:pt x="7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40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20" y="46"/>
                  </a:lnTo>
                  <a:lnTo>
                    <a:pt x="23" y="44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1"/>
                  </a:lnTo>
                  <a:lnTo>
                    <a:pt x="15" y="18"/>
                  </a:lnTo>
                  <a:lnTo>
                    <a:pt x="22" y="18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276" y="4188"/>
              <a:ext cx="128" cy="126"/>
            </a:xfrm>
            <a:custGeom>
              <a:avLst/>
              <a:gdLst>
                <a:gd name="T0" fmla="*/ 0 w 128"/>
                <a:gd name="T1" fmla="*/ 63 h 126"/>
                <a:gd name="T2" fmla="*/ 1 w 128"/>
                <a:gd name="T3" fmla="*/ 50 h 126"/>
                <a:gd name="T4" fmla="*/ 11 w 128"/>
                <a:gd name="T5" fmla="*/ 28 h 126"/>
                <a:gd name="T6" fmla="*/ 28 w 128"/>
                <a:gd name="T7" fmla="*/ 11 h 126"/>
                <a:gd name="T8" fmla="*/ 51 w 128"/>
                <a:gd name="T9" fmla="*/ 1 h 126"/>
                <a:gd name="T10" fmla="*/ 64 w 128"/>
                <a:gd name="T11" fmla="*/ 0 h 126"/>
                <a:gd name="T12" fmla="*/ 70 w 128"/>
                <a:gd name="T13" fmla="*/ 0 h 126"/>
                <a:gd name="T14" fmla="*/ 88 w 128"/>
                <a:gd name="T15" fmla="*/ 5 h 126"/>
                <a:gd name="T16" fmla="*/ 108 w 128"/>
                <a:gd name="T17" fmla="*/ 18 h 126"/>
                <a:gd name="T18" fmla="*/ 122 w 128"/>
                <a:gd name="T19" fmla="*/ 38 h 126"/>
                <a:gd name="T20" fmla="*/ 127 w 128"/>
                <a:gd name="T21" fmla="*/ 57 h 126"/>
                <a:gd name="T22" fmla="*/ 128 w 128"/>
                <a:gd name="T23" fmla="*/ 63 h 126"/>
                <a:gd name="T24" fmla="*/ 125 w 128"/>
                <a:gd name="T25" fmla="*/ 76 h 126"/>
                <a:gd name="T26" fmla="*/ 116 w 128"/>
                <a:gd name="T27" fmla="*/ 98 h 126"/>
                <a:gd name="T28" fmla="*/ 98 w 128"/>
                <a:gd name="T29" fmla="*/ 115 h 126"/>
                <a:gd name="T30" fmla="*/ 76 w 128"/>
                <a:gd name="T31" fmla="*/ 125 h 126"/>
                <a:gd name="T32" fmla="*/ 64 w 128"/>
                <a:gd name="T33" fmla="*/ 126 h 126"/>
                <a:gd name="T34" fmla="*/ 52 w 128"/>
                <a:gd name="T35" fmla="*/ 125 h 126"/>
                <a:gd name="T36" fmla="*/ 31 w 128"/>
                <a:gd name="T37" fmla="*/ 117 h 126"/>
                <a:gd name="T38" fmla="*/ 23 w 128"/>
                <a:gd name="T39" fmla="*/ 111 h 126"/>
                <a:gd name="T40" fmla="*/ 78 w 128"/>
                <a:gd name="T41" fmla="*/ 68 h 126"/>
                <a:gd name="T42" fmla="*/ 63 w 128"/>
                <a:gd name="T43" fmla="*/ 68 h 126"/>
                <a:gd name="T44" fmla="*/ 58 w 128"/>
                <a:gd name="T45" fmla="*/ 69 h 126"/>
                <a:gd name="T46" fmla="*/ 53 w 128"/>
                <a:gd name="T47" fmla="*/ 72 h 126"/>
                <a:gd name="T48" fmla="*/ 51 w 128"/>
                <a:gd name="T49" fmla="*/ 75 h 126"/>
                <a:gd name="T50" fmla="*/ 42 w 128"/>
                <a:gd name="T51" fmla="*/ 90 h 126"/>
                <a:gd name="T52" fmla="*/ 43 w 128"/>
                <a:gd name="T53" fmla="*/ 92 h 126"/>
                <a:gd name="T54" fmla="*/ 117 w 128"/>
                <a:gd name="T55" fmla="*/ 92 h 126"/>
                <a:gd name="T56" fmla="*/ 119 w 128"/>
                <a:gd name="T57" fmla="*/ 91 h 126"/>
                <a:gd name="T58" fmla="*/ 65 w 128"/>
                <a:gd name="T59" fmla="*/ 2 h 126"/>
                <a:gd name="T60" fmla="*/ 63 w 128"/>
                <a:gd name="T61" fmla="*/ 1 h 126"/>
                <a:gd name="T62" fmla="*/ 7 w 128"/>
                <a:gd name="T63" fmla="*/ 93 h 126"/>
                <a:gd name="T64" fmla="*/ 3 w 128"/>
                <a:gd name="T65" fmla="*/ 85 h 126"/>
                <a:gd name="T66" fmla="*/ 0 w 128"/>
                <a:gd name="T67" fmla="*/ 70 h 126"/>
                <a:gd name="T68" fmla="*/ 0 w 128"/>
                <a:gd name="T69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6">
                  <a:moveTo>
                    <a:pt x="0" y="63"/>
                  </a:moveTo>
                  <a:lnTo>
                    <a:pt x="0" y="63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4" y="38"/>
                  </a:lnTo>
                  <a:lnTo>
                    <a:pt x="11" y="28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8" y="5"/>
                  </a:lnTo>
                  <a:lnTo>
                    <a:pt x="98" y="11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5" y="50"/>
                  </a:lnTo>
                  <a:lnTo>
                    <a:pt x="127" y="57"/>
                  </a:lnTo>
                  <a:lnTo>
                    <a:pt x="128" y="63"/>
                  </a:lnTo>
                  <a:lnTo>
                    <a:pt x="128" y="63"/>
                  </a:lnTo>
                  <a:lnTo>
                    <a:pt x="127" y="69"/>
                  </a:lnTo>
                  <a:lnTo>
                    <a:pt x="125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98" y="115"/>
                  </a:lnTo>
                  <a:lnTo>
                    <a:pt x="88" y="121"/>
                  </a:lnTo>
                  <a:lnTo>
                    <a:pt x="76" y="125"/>
                  </a:lnTo>
                  <a:lnTo>
                    <a:pt x="70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52" y="125"/>
                  </a:lnTo>
                  <a:lnTo>
                    <a:pt x="41" y="122"/>
                  </a:lnTo>
                  <a:lnTo>
                    <a:pt x="31" y="117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63" y="44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58" y="69"/>
                  </a:lnTo>
                  <a:lnTo>
                    <a:pt x="55" y="70"/>
                  </a:lnTo>
                  <a:lnTo>
                    <a:pt x="53" y="72"/>
                  </a:lnTo>
                  <a:lnTo>
                    <a:pt x="51" y="75"/>
                  </a:lnTo>
                  <a:lnTo>
                    <a:pt x="51" y="75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1" y="91"/>
                  </a:lnTo>
                  <a:lnTo>
                    <a:pt x="43" y="92"/>
                  </a:lnTo>
                  <a:lnTo>
                    <a:pt x="92" y="92"/>
                  </a:lnTo>
                  <a:lnTo>
                    <a:pt x="117" y="92"/>
                  </a:lnTo>
                  <a:lnTo>
                    <a:pt x="117" y="92"/>
                  </a:lnTo>
                  <a:lnTo>
                    <a:pt x="119" y="91"/>
                  </a:lnTo>
                  <a:lnTo>
                    <a:pt x="118" y="89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2" y="2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4488" indent="-344488" algn="l" defTabSz="917575" rtl="0" fontAlgn="base">
        <a:lnSpc>
          <a:spcPct val="100000"/>
        </a:lnSpc>
        <a:spcBef>
          <a:spcPts val="0"/>
        </a:spcBef>
        <a:spcAft>
          <a:spcPts val="400"/>
        </a:spcAft>
        <a:buClr>
          <a:srgbClr val="E2001A"/>
        </a:buClr>
        <a:buSzPct val="80000"/>
        <a:buFont typeface="Arial" pitchFamily="34" charset="0"/>
        <a:buChar char="▬"/>
        <a:defRPr sz="20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76275" indent="-152400" algn="l" defTabSz="917575" rtl="0" fontAlgn="base">
        <a:lnSpc>
          <a:spcPct val="100000"/>
        </a:lnSpc>
        <a:spcBef>
          <a:spcPts val="40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2000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990600" indent="-152400" algn="l" defTabSz="917575" rtl="0" fontAlgn="base">
        <a:lnSpc>
          <a:spcPct val="100000"/>
        </a:lnSpc>
        <a:spcBef>
          <a:spcPts val="35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1400">
          <a:solidFill>
            <a:srgbClr val="58595B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r_picB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1332" r="10435"/>
          <a:stretch/>
        </p:blipFill>
        <p:spPr>
          <a:xfrm>
            <a:off x="89962" y="71117"/>
            <a:ext cx="9090551" cy="5266874"/>
          </a:xfrm>
          <a:prstGeom prst="rect">
            <a:avLst/>
          </a:prstGeom>
        </p:spPr>
      </p:pic>
      <p:pic>
        <p:nvPicPr>
          <p:cNvPr id="2" name="Bildblend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" y="-7143"/>
            <a:ext cx="9169380" cy="5345134"/>
          </a:xfrm>
          <a:prstGeom prst="rect">
            <a:avLst/>
          </a:prstGeom>
        </p:spPr>
      </p:pic>
      <p:pic>
        <p:nvPicPr>
          <p:cNvPr id="3" name="Textblend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3397"/>
            <a:ext cx="9180513" cy="1564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44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16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88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60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7575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152400" algn="l" defTabSz="917575" rtl="0" fontAlgn="base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90600" indent="-152400" algn="l" defTabSz="917575" rtl="0" fontAlgn="base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intergru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09" cy="6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hf sldNum="0" hdr="0" dt="0"/>
  <p:txStyles>
    <p:titleStyle>
      <a:lvl1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44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16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88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60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7575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152400" algn="l" defTabSz="917575" rtl="0" fontAlgn="base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90600" indent="-152400" algn="l" defTabSz="917575" rtl="0" fontAlgn="base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86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hf sldNum="0" hdr="0" dt="0"/>
  <p:txStyles>
    <p:titleStyle>
      <a:lvl1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44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16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88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60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7575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152400" algn="l" defTabSz="917575" rtl="0" fontAlgn="base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90600" indent="-152400" algn="l" defTabSz="917575" rtl="0" fontAlgn="base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intergrun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" y="-6941"/>
            <a:ext cx="9180149" cy="6891339"/>
          </a:xfrm>
          <a:prstGeom prst="rect">
            <a:avLst/>
          </a:prstGeom>
        </p:spPr>
      </p:pic>
      <p:sp>
        <p:nvSpPr>
          <p:cNvPr id="15" name="Weisse Linie"/>
          <p:cNvSpPr>
            <a:spLocks noChangeShapeType="1"/>
          </p:cNvSpPr>
          <p:nvPr/>
        </p:nvSpPr>
        <p:spPr bwMode="auto">
          <a:xfrm>
            <a:off x="716400" y="727200"/>
            <a:ext cx="849378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lIns="91735" tIns="45865" rIns="91735" bIns="45865">
            <a:spAutoFit/>
          </a:bodyPr>
          <a:lstStyle/>
          <a:p>
            <a:endParaRPr lang="de-DE" sz="1799">
              <a:solidFill>
                <a:prstClr val="black"/>
              </a:solidFill>
            </a:endParaRPr>
          </a:p>
        </p:txBody>
      </p:sp>
      <p:sp>
        <p:nvSpPr>
          <p:cNvPr id="17" name="Rote Linie"/>
          <p:cNvSpPr>
            <a:spLocks noChangeShapeType="1"/>
          </p:cNvSpPr>
          <p:nvPr/>
        </p:nvSpPr>
        <p:spPr bwMode="auto">
          <a:xfrm>
            <a:off x="3652" y="5892341"/>
            <a:ext cx="9182673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wrap="square" lIns="91723" tIns="45860" rIns="91723" bIns="45860">
            <a:spAutoFit/>
          </a:bodyPr>
          <a:lstStyle/>
          <a:p>
            <a:endParaRPr lang="de-DE" sz="1799">
              <a:solidFill>
                <a:prstClr val="black"/>
              </a:solidFill>
            </a:endParaRPr>
          </a:p>
        </p:txBody>
      </p:sp>
      <p:pic>
        <p:nvPicPr>
          <p:cNvPr id="3" name="pic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159500"/>
            <a:ext cx="2286000" cy="30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5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2" r:id="rId2"/>
    <p:sldLayoutId id="2147483755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te Linie"/>
          <p:cNvSpPr>
            <a:spLocks noChangeShapeType="1"/>
          </p:cNvSpPr>
          <p:nvPr/>
        </p:nvSpPr>
        <p:spPr bwMode="auto">
          <a:xfrm>
            <a:off x="515281" y="1151279"/>
            <a:ext cx="8665232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wrap="square" lIns="91723" tIns="45860" rIns="91723" bIns="45860">
            <a:spAutoFit/>
          </a:bodyPr>
          <a:lstStyle/>
          <a:p>
            <a:endParaRPr lang="de-DE" sz="1799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21" name="Hak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7" y="102542"/>
            <a:ext cx="9076685" cy="1054404"/>
          </a:xfrm>
          <a:prstGeom prst="rect">
            <a:avLst/>
          </a:prstGeom>
        </p:spPr>
      </p:pic>
      <p:sp>
        <p:nvSpPr>
          <p:cNvPr id="24" name="Schwarze Linie"/>
          <p:cNvSpPr>
            <a:spLocks noChangeShapeType="1"/>
          </p:cNvSpPr>
          <p:nvPr/>
        </p:nvSpPr>
        <p:spPr bwMode="auto">
          <a:xfrm>
            <a:off x="107951" y="6609246"/>
            <a:ext cx="9072562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913943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9">
              <a:solidFill>
                <a:prstClr val="black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434975" y="6645275"/>
            <a:ext cx="1543050" cy="206375"/>
            <a:chOff x="274" y="4186"/>
            <a:chExt cx="972" cy="13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4" y="4186"/>
              <a:ext cx="97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" name="Freeform 5"/>
            <p:cNvSpPr>
              <a:spLocks noEditPoints="1"/>
            </p:cNvSpPr>
            <p:nvPr userDrawn="1"/>
          </p:nvSpPr>
          <p:spPr bwMode="auto">
            <a:xfrm>
              <a:off x="457" y="4223"/>
              <a:ext cx="35" cy="48"/>
            </a:xfrm>
            <a:custGeom>
              <a:avLst/>
              <a:gdLst>
                <a:gd name="T0" fmla="*/ 0 w 35"/>
                <a:gd name="T1" fmla="*/ 48 h 48"/>
                <a:gd name="T2" fmla="*/ 11 w 35"/>
                <a:gd name="T3" fmla="*/ 48 h 48"/>
                <a:gd name="T4" fmla="*/ 11 w 35"/>
                <a:gd name="T5" fmla="*/ 48 h 48"/>
                <a:gd name="T6" fmla="*/ 20 w 35"/>
                <a:gd name="T7" fmla="*/ 48 h 48"/>
                <a:gd name="T8" fmla="*/ 25 w 35"/>
                <a:gd name="T9" fmla="*/ 47 h 48"/>
                <a:gd name="T10" fmla="*/ 25 w 35"/>
                <a:gd name="T11" fmla="*/ 47 h 48"/>
                <a:gd name="T12" fmla="*/ 30 w 35"/>
                <a:gd name="T13" fmla="*/ 45 h 48"/>
                <a:gd name="T14" fmla="*/ 32 w 35"/>
                <a:gd name="T15" fmla="*/ 43 h 48"/>
                <a:gd name="T16" fmla="*/ 34 w 35"/>
                <a:gd name="T17" fmla="*/ 39 h 48"/>
                <a:gd name="T18" fmla="*/ 35 w 35"/>
                <a:gd name="T19" fmla="*/ 34 h 48"/>
                <a:gd name="T20" fmla="*/ 35 w 35"/>
                <a:gd name="T21" fmla="*/ 34 h 48"/>
                <a:gd name="T22" fmla="*/ 34 w 35"/>
                <a:gd name="T23" fmla="*/ 30 h 48"/>
                <a:gd name="T24" fmla="*/ 32 w 35"/>
                <a:gd name="T25" fmla="*/ 27 h 48"/>
                <a:gd name="T26" fmla="*/ 29 w 35"/>
                <a:gd name="T27" fmla="*/ 24 h 48"/>
                <a:gd name="T28" fmla="*/ 24 w 35"/>
                <a:gd name="T29" fmla="*/ 23 h 48"/>
                <a:gd name="T30" fmla="*/ 24 w 35"/>
                <a:gd name="T31" fmla="*/ 23 h 48"/>
                <a:gd name="T32" fmla="*/ 28 w 35"/>
                <a:gd name="T33" fmla="*/ 21 h 48"/>
                <a:gd name="T34" fmla="*/ 30 w 35"/>
                <a:gd name="T35" fmla="*/ 18 h 48"/>
                <a:gd name="T36" fmla="*/ 32 w 35"/>
                <a:gd name="T37" fmla="*/ 15 h 48"/>
                <a:gd name="T38" fmla="*/ 32 w 35"/>
                <a:gd name="T39" fmla="*/ 12 h 48"/>
                <a:gd name="T40" fmla="*/ 32 w 35"/>
                <a:gd name="T41" fmla="*/ 12 h 48"/>
                <a:gd name="T42" fmla="*/ 32 w 35"/>
                <a:gd name="T43" fmla="*/ 9 h 48"/>
                <a:gd name="T44" fmla="*/ 30 w 35"/>
                <a:gd name="T45" fmla="*/ 6 h 48"/>
                <a:gd name="T46" fmla="*/ 28 w 35"/>
                <a:gd name="T47" fmla="*/ 2 h 48"/>
                <a:gd name="T48" fmla="*/ 24 w 35"/>
                <a:gd name="T49" fmla="*/ 1 h 48"/>
                <a:gd name="T50" fmla="*/ 24 w 35"/>
                <a:gd name="T51" fmla="*/ 1 h 48"/>
                <a:gd name="T52" fmla="*/ 20 w 35"/>
                <a:gd name="T53" fmla="*/ 0 h 48"/>
                <a:gd name="T54" fmla="*/ 12 w 35"/>
                <a:gd name="T55" fmla="*/ 0 h 48"/>
                <a:gd name="T56" fmla="*/ 0 w 35"/>
                <a:gd name="T57" fmla="*/ 0 h 48"/>
                <a:gd name="T58" fmla="*/ 0 w 35"/>
                <a:gd name="T59" fmla="*/ 48 h 48"/>
                <a:gd name="T60" fmla="*/ 0 w 35"/>
                <a:gd name="T61" fmla="*/ 48 h 48"/>
                <a:gd name="T62" fmla="*/ 9 w 35"/>
                <a:gd name="T63" fmla="*/ 8 h 48"/>
                <a:gd name="T64" fmla="*/ 12 w 35"/>
                <a:gd name="T65" fmla="*/ 8 h 48"/>
                <a:gd name="T66" fmla="*/ 12 w 35"/>
                <a:gd name="T67" fmla="*/ 8 h 48"/>
                <a:gd name="T68" fmla="*/ 18 w 35"/>
                <a:gd name="T69" fmla="*/ 8 h 48"/>
                <a:gd name="T70" fmla="*/ 21 w 35"/>
                <a:gd name="T71" fmla="*/ 9 h 48"/>
                <a:gd name="T72" fmla="*/ 22 w 35"/>
                <a:gd name="T73" fmla="*/ 11 h 48"/>
                <a:gd name="T74" fmla="*/ 23 w 35"/>
                <a:gd name="T75" fmla="*/ 13 h 48"/>
                <a:gd name="T76" fmla="*/ 23 w 35"/>
                <a:gd name="T77" fmla="*/ 13 h 48"/>
                <a:gd name="T78" fmla="*/ 22 w 35"/>
                <a:gd name="T79" fmla="*/ 16 h 48"/>
                <a:gd name="T80" fmla="*/ 21 w 35"/>
                <a:gd name="T81" fmla="*/ 18 h 48"/>
                <a:gd name="T82" fmla="*/ 18 w 35"/>
                <a:gd name="T83" fmla="*/ 19 h 48"/>
                <a:gd name="T84" fmla="*/ 14 w 35"/>
                <a:gd name="T85" fmla="*/ 19 h 48"/>
                <a:gd name="T86" fmla="*/ 9 w 35"/>
                <a:gd name="T87" fmla="*/ 19 h 48"/>
                <a:gd name="T88" fmla="*/ 9 w 35"/>
                <a:gd name="T89" fmla="*/ 8 h 48"/>
                <a:gd name="T90" fmla="*/ 9 w 35"/>
                <a:gd name="T91" fmla="*/ 8 h 48"/>
                <a:gd name="T92" fmla="*/ 9 w 35"/>
                <a:gd name="T93" fmla="*/ 27 h 48"/>
                <a:gd name="T94" fmla="*/ 14 w 35"/>
                <a:gd name="T95" fmla="*/ 27 h 48"/>
                <a:gd name="T96" fmla="*/ 14 w 35"/>
                <a:gd name="T97" fmla="*/ 27 h 48"/>
                <a:gd name="T98" fmla="*/ 19 w 35"/>
                <a:gd name="T99" fmla="*/ 27 h 48"/>
                <a:gd name="T100" fmla="*/ 22 w 35"/>
                <a:gd name="T101" fmla="*/ 28 h 48"/>
                <a:gd name="T102" fmla="*/ 24 w 35"/>
                <a:gd name="T103" fmla="*/ 30 h 48"/>
                <a:gd name="T104" fmla="*/ 25 w 35"/>
                <a:gd name="T105" fmla="*/ 34 h 48"/>
                <a:gd name="T106" fmla="*/ 25 w 35"/>
                <a:gd name="T107" fmla="*/ 34 h 48"/>
                <a:gd name="T108" fmla="*/ 24 w 35"/>
                <a:gd name="T109" fmla="*/ 38 h 48"/>
                <a:gd name="T110" fmla="*/ 22 w 35"/>
                <a:gd name="T111" fmla="*/ 40 h 48"/>
                <a:gd name="T112" fmla="*/ 19 w 35"/>
                <a:gd name="T113" fmla="*/ 41 h 48"/>
                <a:gd name="T114" fmla="*/ 14 w 35"/>
                <a:gd name="T115" fmla="*/ 41 h 48"/>
                <a:gd name="T116" fmla="*/ 9 w 35"/>
                <a:gd name="T117" fmla="*/ 41 h 48"/>
                <a:gd name="T118" fmla="*/ 9 w 35"/>
                <a:gd name="T119" fmla="*/ 27 h 48"/>
                <a:gd name="T120" fmla="*/ 9 w 35"/>
                <a:gd name="T121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48">
                  <a:moveTo>
                    <a:pt x="0" y="48"/>
                  </a:moveTo>
                  <a:lnTo>
                    <a:pt x="11" y="48"/>
                  </a:lnTo>
                  <a:lnTo>
                    <a:pt x="11" y="48"/>
                  </a:lnTo>
                  <a:lnTo>
                    <a:pt x="20" y="48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30" y="45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4" y="30"/>
                  </a:lnTo>
                  <a:lnTo>
                    <a:pt x="32" y="27"/>
                  </a:lnTo>
                  <a:lnTo>
                    <a:pt x="29" y="24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8" y="21"/>
                  </a:lnTo>
                  <a:lnTo>
                    <a:pt x="30" y="18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0" y="6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9" y="8"/>
                  </a:moveTo>
                  <a:lnTo>
                    <a:pt x="12" y="8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9" y="8"/>
                  </a:lnTo>
                  <a:lnTo>
                    <a:pt x="9" y="8"/>
                  </a:lnTo>
                  <a:close/>
                  <a:moveTo>
                    <a:pt x="9" y="27"/>
                  </a:moveTo>
                  <a:lnTo>
                    <a:pt x="14" y="27"/>
                  </a:lnTo>
                  <a:lnTo>
                    <a:pt x="14" y="27"/>
                  </a:lnTo>
                  <a:lnTo>
                    <a:pt x="19" y="27"/>
                  </a:lnTo>
                  <a:lnTo>
                    <a:pt x="22" y="28"/>
                  </a:lnTo>
                  <a:lnTo>
                    <a:pt x="24" y="30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4" y="38"/>
                  </a:lnTo>
                  <a:lnTo>
                    <a:pt x="22" y="40"/>
                  </a:lnTo>
                  <a:lnTo>
                    <a:pt x="19" y="41"/>
                  </a:lnTo>
                  <a:lnTo>
                    <a:pt x="14" y="41"/>
                  </a:lnTo>
                  <a:lnTo>
                    <a:pt x="9" y="41"/>
                  </a:lnTo>
                  <a:lnTo>
                    <a:pt x="9" y="27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499" y="4237"/>
              <a:ext cx="31" cy="35"/>
            </a:xfrm>
            <a:custGeom>
              <a:avLst/>
              <a:gdLst>
                <a:gd name="T0" fmla="*/ 0 w 31"/>
                <a:gd name="T1" fmla="*/ 20 h 35"/>
                <a:gd name="T2" fmla="*/ 0 w 31"/>
                <a:gd name="T3" fmla="*/ 20 h 35"/>
                <a:gd name="T4" fmla="*/ 0 w 31"/>
                <a:gd name="T5" fmla="*/ 25 h 35"/>
                <a:gd name="T6" fmla="*/ 1 w 31"/>
                <a:gd name="T7" fmla="*/ 28 h 35"/>
                <a:gd name="T8" fmla="*/ 1 w 31"/>
                <a:gd name="T9" fmla="*/ 28 h 35"/>
                <a:gd name="T10" fmla="*/ 2 w 31"/>
                <a:gd name="T11" fmla="*/ 31 h 35"/>
                <a:gd name="T12" fmla="*/ 5 w 31"/>
                <a:gd name="T13" fmla="*/ 33 h 35"/>
                <a:gd name="T14" fmla="*/ 8 w 31"/>
                <a:gd name="T15" fmla="*/ 34 h 35"/>
                <a:gd name="T16" fmla="*/ 13 w 31"/>
                <a:gd name="T17" fmla="*/ 35 h 35"/>
                <a:gd name="T18" fmla="*/ 13 w 31"/>
                <a:gd name="T19" fmla="*/ 35 h 35"/>
                <a:gd name="T20" fmla="*/ 15 w 31"/>
                <a:gd name="T21" fmla="*/ 35 h 35"/>
                <a:gd name="T22" fmla="*/ 18 w 31"/>
                <a:gd name="T23" fmla="*/ 34 h 35"/>
                <a:gd name="T24" fmla="*/ 20 w 31"/>
                <a:gd name="T25" fmla="*/ 32 h 35"/>
                <a:gd name="T26" fmla="*/ 22 w 31"/>
                <a:gd name="T27" fmla="*/ 30 h 35"/>
                <a:gd name="T28" fmla="*/ 22 w 31"/>
                <a:gd name="T29" fmla="*/ 30 h 35"/>
                <a:gd name="T30" fmla="*/ 22 w 31"/>
                <a:gd name="T31" fmla="*/ 34 h 35"/>
                <a:gd name="T32" fmla="*/ 31 w 31"/>
                <a:gd name="T33" fmla="*/ 34 h 35"/>
                <a:gd name="T34" fmla="*/ 31 w 31"/>
                <a:gd name="T35" fmla="*/ 34 h 35"/>
                <a:gd name="T36" fmla="*/ 31 w 31"/>
                <a:gd name="T37" fmla="*/ 33 h 35"/>
                <a:gd name="T38" fmla="*/ 31 w 31"/>
                <a:gd name="T39" fmla="*/ 33 h 35"/>
                <a:gd name="T40" fmla="*/ 31 w 31"/>
                <a:gd name="T41" fmla="*/ 29 h 35"/>
                <a:gd name="T42" fmla="*/ 31 w 31"/>
                <a:gd name="T43" fmla="*/ 29 h 35"/>
                <a:gd name="T44" fmla="*/ 31 w 31"/>
                <a:gd name="T45" fmla="*/ 26 h 35"/>
                <a:gd name="T46" fmla="*/ 31 w 31"/>
                <a:gd name="T47" fmla="*/ 24 h 35"/>
                <a:gd name="T48" fmla="*/ 31 w 31"/>
                <a:gd name="T49" fmla="*/ 0 h 35"/>
                <a:gd name="T50" fmla="*/ 21 w 31"/>
                <a:gd name="T51" fmla="*/ 0 h 35"/>
                <a:gd name="T52" fmla="*/ 21 w 31"/>
                <a:gd name="T53" fmla="*/ 18 h 35"/>
                <a:gd name="T54" fmla="*/ 21 w 31"/>
                <a:gd name="T55" fmla="*/ 18 h 35"/>
                <a:gd name="T56" fmla="*/ 21 w 31"/>
                <a:gd name="T57" fmla="*/ 23 h 35"/>
                <a:gd name="T58" fmla="*/ 20 w 31"/>
                <a:gd name="T59" fmla="*/ 25 h 35"/>
                <a:gd name="T60" fmla="*/ 17 w 31"/>
                <a:gd name="T61" fmla="*/ 27 h 35"/>
                <a:gd name="T62" fmla="*/ 15 w 31"/>
                <a:gd name="T63" fmla="*/ 27 h 35"/>
                <a:gd name="T64" fmla="*/ 15 w 31"/>
                <a:gd name="T65" fmla="*/ 27 h 35"/>
                <a:gd name="T66" fmla="*/ 12 w 31"/>
                <a:gd name="T67" fmla="*/ 27 h 35"/>
                <a:gd name="T68" fmla="*/ 9 w 31"/>
                <a:gd name="T69" fmla="*/ 26 h 35"/>
                <a:gd name="T70" fmla="*/ 9 w 31"/>
                <a:gd name="T71" fmla="*/ 23 h 35"/>
                <a:gd name="T72" fmla="*/ 8 w 31"/>
                <a:gd name="T73" fmla="*/ 19 h 35"/>
                <a:gd name="T74" fmla="*/ 8 w 31"/>
                <a:gd name="T75" fmla="*/ 0 h 35"/>
                <a:gd name="T76" fmla="*/ 0 w 31"/>
                <a:gd name="T77" fmla="*/ 0 h 35"/>
                <a:gd name="T78" fmla="*/ 0 w 31"/>
                <a:gd name="T79" fmla="*/ 20 h 35"/>
                <a:gd name="T80" fmla="*/ 0 w 31"/>
                <a:gd name="T8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2" y="31"/>
                  </a:lnTo>
                  <a:lnTo>
                    <a:pt x="5" y="33"/>
                  </a:lnTo>
                  <a:lnTo>
                    <a:pt x="8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5" y="35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23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38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1 w 32"/>
                <a:gd name="T15" fmla="*/ 11 h 35"/>
                <a:gd name="T16" fmla="*/ 14 w 32"/>
                <a:gd name="T17" fmla="*/ 9 h 35"/>
                <a:gd name="T18" fmla="*/ 17 w 32"/>
                <a:gd name="T19" fmla="*/ 8 h 35"/>
                <a:gd name="T20" fmla="*/ 17 w 32"/>
                <a:gd name="T21" fmla="*/ 8 h 35"/>
                <a:gd name="T22" fmla="*/ 19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2 w 32"/>
                <a:gd name="T29" fmla="*/ 17 h 35"/>
                <a:gd name="T30" fmla="*/ 22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1 w 32"/>
                <a:gd name="T39" fmla="*/ 9 h 35"/>
                <a:gd name="T40" fmla="*/ 30 w 32"/>
                <a:gd name="T41" fmla="*/ 5 h 35"/>
                <a:gd name="T42" fmla="*/ 30 w 32"/>
                <a:gd name="T43" fmla="*/ 5 h 35"/>
                <a:gd name="T44" fmla="*/ 29 w 32"/>
                <a:gd name="T45" fmla="*/ 3 h 35"/>
                <a:gd name="T46" fmla="*/ 25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7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8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1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2" y="17"/>
                  </a:lnTo>
                  <a:lnTo>
                    <a:pt x="22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1" y="9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576" y="4222"/>
              <a:ext cx="34" cy="50"/>
            </a:xfrm>
            <a:custGeom>
              <a:avLst/>
              <a:gdLst>
                <a:gd name="T0" fmla="*/ 24 w 34"/>
                <a:gd name="T1" fmla="*/ 0 h 50"/>
                <a:gd name="T2" fmla="*/ 24 w 34"/>
                <a:gd name="T3" fmla="*/ 18 h 50"/>
                <a:gd name="T4" fmla="*/ 24 w 34"/>
                <a:gd name="T5" fmla="*/ 18 h 50"/>
                <a:gd name="T6" fmla="*/ 20 w 34"/>
                <a:gd name="T7" fmla="*/ 15 h 50"/>
                <a:gd name="T8" fmla="*/ 14 w 34"/>
                <a:gd name="T9" fmla="*/ 14 h 50"/>
                <a:gd name="T10" fmla="*/ 14 w 34"/>
                <a:gd name="T11" fmla="*/ 14 h 50"/>
                <a:gd name="T12" fmla="*/ 12 w 34"/>
                <a:gd name="T13" fmla="*/ 14 h 50"/>
                <a:gd name="T14" fmla="*/ 9 w 34"/>
                <a:gd name="T15" fmla="*/ 15 h 50"/>
                <a:gd name="T16" fmla="*/ 7 w 34"/>
                <a:gd name="T17" fmla="*/ 17 h 50"/>
                <a:gd name="T18" fmla="*/ 5 w 34"/>
                <a:gd name="T19" fmla="*/ 19 h 50"/>
                <a:gd name="T20" fmla="*/ 1 w 34"/>
                <a:gd name="T21" fmla="*/ 25 h 50"/>
                <a:gd name="T22" fmla="*/ 0 w 34"/>
                <a:gd name="T23" fmla="*/ 32 h 50"/>
                <a:gd name="T24" fmla="*/ 0 w 34"/>
                <a:gd name="T25" fmla="*/ 32 h 50"/>
                <a:gd name="T26" fmla="*/ 1 w 34"/>
                <a:gd name="T27" fmla="*/ 40 h 50"/>
                <a:gd name="T28" fmla="*/ 5 w 34"/>
                <a:gd name="T29" fmla="*/ 45 h 50"/>
                <a:gd name="T30" fmla="*/ 7 w 34"/>
                <a:gd name="T31" fmla="*/ 47 h 50"/>
                <a:gd name="T32" fmla="*/ 9 w 34"/>
                <a:gd name="T33" fmla="*/ 49 h 50"/>
                <a:gd name="T34" fmla="*/ 12 w 34"/>
                <a:gd name="T35" fmla="*/ 50 h 50"/>
                <a:gd name="T36" fmla="*/ 16 w 34"/>
                <a:gd name="T37" fmla="*/ 50 h 50"/>
                <a:gd name="T38" fmla="*/ 16 w 34"/>
                <a:gd name="T39" fmla="*/ 50 h 50"/>
                <a:gd name="T40" fmla="*/ 19 w 34"/>
                <a:gd name="T41" fmla="*/ 50 h 50"/>
                <a:gd name="T42" fmla="*/ 21 w 34"/>
                <a:gd name="T43" fmla="*/ 49 h 50"/>
                <a:gd name="T44" fmla="*/ 23 w 34"/>
                <a:gd name="T45" fmla="*/ 47 h 50"/>
                <a:gd name="T46" fmla="*/ 25 w 34"/>
                <a:gd name="T47" fmla="*/ 45 h 50"/>
                <a:gd name="T48" fmla="*/ 25 w 34"/>
                <a:gd name="T49" fmla="*/ 45 h 50"/>
                <a:gd name="T50" fmla="*/ 25 w 34"/>
                <a:gd name="T51" fmla="*/ 46 h 50"/>
                <a:gd name="T52" fmla="*/ 25 w 34"/>
                <a:gd name="T53" fmla="*/ 46 h 50"/>
                <a:gd name="T54" fmla="*/ 25 w 34"/>
                <a:gd name="T55" fmla="*/ 49 h 50"/>
                <a:gd name="T56" fmla="*/ 34 w 34"/>
                <a:gd name="T57" fmla="*/ 49 h 50"/>
                <a:gd name="T58" fmla="*/ 34 w 34"/>
                <a:gd name="T59" fmla="*/ 49 h 50"/>
                <a:gd name="T60" fmla="*/ 33 w 34"/>
                <a:gd name="T61" fmla="*/ 39 h 50"/>
                <a:gd name="T62" fmla="*/ 33 w 34"/>
                <a:gd name="T63" fmla="*/ 0 h 50"/>
                <a:gd name="T64" fmla="*/ 24 w 34"/>
                <a:gd name="T65" fmla="*/ 0 h 50"/>
                <a:gd name="T66" fmla="*/ 24 w 34"/>
                <a:gd name="T67" fmla="*/ 0 h 50"/>
                <a:gd name="T68" fmla="*/ 24 w 34"/>
                <a:gd name="T69" fmla="*/ 32 h 50"/>
                <a:gd name="T70" fmla="*/ 24 w 34"/>
                <a:gd name="T71" fmla="*/ 32 h 50"/>
                <a:gd name="T72" fmla="*/ 23 w 34"/>
                <a:gd name="T73" fmla="*/ 36 h 50"/>
                <a:gd name="T74" fmla="*/ 22 w 34"/>
                <a:gd name="T75" fmla="*/ 40 h 50"/>
                <a:gd name="T76" fmla="*/ 20 w 34"/>
                <a:gd name="T77" fmla="*/ 42 h 50"/>
                <a:gd name="T78" fmla="*/ 17 w 34"/>
                <a:gd name="T79" fmla="*/ 43 h 50"/>
                <a:gd name="T80" fmla="*/ 17 w 34"/>
                <a:gd name="T81" fmla="*/ 43 h 50"/>
                <a:gd name="T82" fmla="*/ 13 w 34"/>
                <a:gd name="T83" fmla="*/ 42 h 50"/>
                <a:gd name="T84" fmla="*/ 11 w 34"/>
                <a:gd name="T85" fmla="*/ 40 h 50"/>
                <a:gd name="T86" fmla="*/ 10 w 34"/>
                <a:gd name="T87" fmla="*/ 36 h 50"/>
                <a:gd name="T88" fmla="*/ 9 w 34"/>
                <a:gd name="T89" fmla="*/ 32 h 50"/>
                <a:gd name="T90" fmla="*/ 9 w 34"/>
                <a:gd name="T91" fmla="*/ 32 h 50"/>
                <a:gd name="T92" fmla="*/ 10 w 34"/>
                <a:gd name="T93" fmla="*/ 28 h 50"/>
                <a:gd name="T94" fmla="*/ 11 w 34"/>
                <a:gd name="T95" fmla="*/ 25 h 50"/>
                <a:gd name="T96" fmla="*/ 13 w 34"/>
                <a:gd name="T97" fmla="*/ 23 h 50"/>
                <a:gd name="T98" fmla="*/ 17 w 34"/>
                <a:gd name="T99" fmla="*/ 22 h 50"/>
                <a:gd name="T100" fmla="*/ 17 w 34"/>
                <a:gd name="T101" fmla="*/ 22 h 50"/>
                <a:gd name="T102" fmla="*/ 20 w 34"/>
                <a:gd name="T103" fmla="*/ 23 h 50"/>
                <a:gd name="T104" fmla="*/ 22 w 34"/>
                <a:gd name="T105" fmla="*/ 25 h 50"/>
                <a:gd name="T106" fmla="*/ 23 w 34"/>
                <a:gd name="T107" fmla="*/ 28 h 50"/>
                <a:gd name="T108" fmla="*/ 24 w 34"/>
                <a:gd name="T109" fmla="*/ 32 h 50"/>
                <a:gd name="T110" fmla="*/ 24 w 34"/>
                <a:gd name="T11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50">
                  <a:moveTo>
                    <a:pt x="24" y="0"/>
                  </a:moveTo>
                  <a:lnTo>
                    <a:pt x="24" y="18"/>
                  </a:lnTo>
                  <a:lnTo>
                    <a:pt x="24" y="18"/>
                  </a:lnTo>
                  <a:lnTo>
                    <a:pt x="20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49"/>
                  </a:lnTo>
                  <a:lnTo>
                    <a:pt x="12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9" y="50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3" y="39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24" y="32"/>
                  </a:moveTo>
                  <a:lnTo>
                    <a:pt x="24" y="32"/>
                  </a:lnTo>
                  <a:lnTo>
                    <a:pt x="23" y="36"/>
                  </a:lnTo>
                  <a:lnTo>
                    <a:pt x="22" y="40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0" y="28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20" y="23"/>
                  </a:lnTo>
                  <a:lnTo>
                    <a:pt x="22" y="25"/>
                  </a:lnTo>
                  <a:lnTo>
                    <a:pt x="23" y="28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616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7 w 33"/>
                <a:gd name="T17" fmla="*/ 0 h 36"/>
                <a:gd name="T18" fmla="*/ 17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3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3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653" y="4236"/>
              <a:ext cx="30" cy="36"/>
            </a:xfrm>
            <a:custGeom>
              <a:avLst/>
              <a:gdLst>
                <a:gd name="T0" fmla="*/ 16 w 30"/>
                <a:gd name="T1" fmla="*/ 0 h 36"/>
                <a:gd name="T2" fmla="*/ 16 w 30"/>
                <a:gd name="T3" fmla="*/ 0 h 36"/>
                <a:gd name="T4" fmla="*/ 10 w 30"/>
                <a:gd name="T5" fmla="*/ 0 h 36"/>
                <a:gd name="T6" fmla="*/ 5 w 30"/>
                <a:gd name="T7" fmla="*/ 3 h 36"/>
                <a:gd name="T8" fmla="*/ 3 w 30"/>
                <a:gd name="T9" fmla="*/ 6 h 36"/>
                <a:gd name="T10" fmla="*/ 2 w 30"/>
                <a:gd name="T11" fmla="*/ 11 h 36"/>
                <a:gd name="T12" fmla="*/ 2 w 30"/>
                <a:gd name="T13" fmla="*/ 11 h 36"/>
                <a:gd name="T14" fmla="*/ 2 w 30"/>
                <a:gd name="T15" fmla="*/ 14 h 36"/>
                <a:gd name="T16" fmla="*/ 4 w 30"/>
                <a:gd name="T17" fmla="*/ 17 h 36"/>
                <a:gd name="T18" fmla="*/ 7 w 30"/>
                <a:gd name="T19" fmla="*/ 19 h 36"/>
                <a:gd name="T20" fmla="*/ 12 w 30"/>
                <a:gd name="T21" fmla="*/ 20 h 36"/>
                <a:gd name="T22" fmla="*/ 16 w 30"/>
                <a:gd name="T23" fmla="*/ 22 h 36"/>
                <a:gd name="T24" fmla="*/ 16 w 30"/>
                <a:gd name="T25" fmla="*/ 22 h 36"/>
                <a:gd name="T26" fmla="*/ 21 w 30"/>
                <a:gd name="T27" fmla="*/ 24 h 36"/>
                <a:gd name="T28" fmla="*/ 21 w 30"/>
                <a:gd name="T29" fmla="*/ 25 h 36"/>
                <a:gd name="T30" fmla="*/ 22 w 30"/>
                <a:gd name="T31" fmla="*/ 26 h 36"/>
                <a:gd name="T32" fmla="*/ 22 w 30"/>
                <a:gd name="T33" fmla="*/ 26 h 36"/>
                <a:gd name="T34" fmla="*/ 21 w 30"/>
                <a:gd name="T35" fmla="*/ 28 h 36"/>
                <a:gd name="T36" fmla="*/ 20 w 30"/>
                <a:gd name="T37" fmla="*/ 29 h 36"/>
                <a:gd name="T38" fmla="*/ 16 w 30"/>
                <a:gd name="T39" fmla="*/ 30 h 36"/>
                <a:gd name="T40" fmla="*/ 16 w 30"/>
                <a:gd name="T41" fmla="*/ 30 h 36"/>
                <a:gd name="T42" fmla="*/ 13 w 30"/>
                <a:gd name="T43" fmla="*/ 29 h 36"/>
                <a:gd name="T44" fmla="*/ 11 w 30"/>
                <a:gd name="T45" fmla="*/ 28 h 36"/>
                <a:gd name="T46" fmla="*/ 10 w 30"/>
                <a:gd name="T47" fmla="*/ 27 h 36"/>
                <a:gd name="T48" fmla="*/ 9 w 30"/>
                <a:gd name="T49" fmla="*/ 24 h 36"/>
                <a:gd name="T50" fmla="*/ 0 w 30"/>
                <a:gd name="T51" fmla="*/ 24 h 36"/>
                <a:gd name="T52" fmla="*/ 0 w 30"/>
                <a:gd name="T53" fmla="*/ 25 h 36"/>
                <a:gd name="T54" fmla="*/ 0 w 30"/>
                <a:gd name="T55" fmla="*/ 25 h 36"/>
                <a:gd name="T56" fmla="*/ 1 w 30"/>
                <a:gd name="T57" fmla="*/ 30 h 36"/>
                <a:gd name="T58" fmla="*/ 4 w 30"/>
                <a:gd name="T59" fmla="*/ 33 h 36"/>
                <a:gd name="T60" fmla="*/ 10 w 30"/>
                <a:gd name="T61" fmla="*/ 35 h 36"/>
                <a:gd name="T62" fmla="*/ 16 w 30"/>
                <a:gd name="T63" fmla="*/ 36 h 36"/>
                <a:gd name="T64" fmla="*/ 16 w 30"/>
                <a:gd name="T65" fmla="*/ 36 h 36"/>
                <a:gd name="T66" fmla="*/ 22 w 30"/>
                <a:gd name="T67" fmla="*/ 35 h 36"/>
                <a:gd name="T68" fmla="*/ 27 w 30"/>
                <a:gd name="T69" fmla="*/ 33 h 36"/>
                <a:gd name="T70" fmla="*/ 29 w 30"/>
                <a:gd name="T71" fmla="*/ 30 h 36"/>
                <a:gd name="T72" fmla="*/ 30 w 30"/>
                <a:gd name="T73" fmla="*/ 26 h 36"/>
                <a:gd name="T74" fmla="*/ 30 w 30"/>
                <a:gd name="T75" fmla="*/ 26 h 36"/>
                <a:gd name="T76" fmla="*/ 30 w 30"/>
                <a:gd name="T77" fmla="*/ 22 h 36"/>
                <a:gd name="T78" fmla="*/ 29 w 30"/>
                <a:gd name="T79" fmla="*/ 20 h 36"/>
                <a:gd name="T80" fmla="*/ 29 w 30"/>
                <a:gd name="T81" fmla="*/ 20 h 36"/>
                <a:gd name="T82" fmla="*/ 26 w 30"/>
                <a:gd name="T83" fmla="*/ 17 h 36"/>
                <a:gd name="T84" fmla="*/ 20 w 30"/>
                <a:gd name="T85" fmla="*/ 15 h 36"/>
                <a:gd name="T86" fmla="*/ 20 w 30"/>
                <a:gd name="T87" fmla="*/ 15 h 36"/>
                <a:gd name="T88" fmla="*/ 12 w 30"/>
                <a:gd name="T89" fmla="*/ 13 h 36"/>
                <a:gd name="T90" fmla="*/ 11 w 30"/>
                <a:gd name="T91" fmla="*/ 12 h 36"/>
                <a:gd name="T92" fmla="*/ 11 w 30"/>
                <a:gd name="T93" fmla="*/ 10 h 36"/>
                <a:gd name="T94" fmla="*/ 11 w 30"/>
                <a:gd name="T95" fmla="*/ 10 h 36"/>
                <a:gd name="T96" fmla="*/ 11 w 30"/>
                <a:gd name="T97" fmla="*/ 9 h 36"/>
                <a:gd name="T98" fmla="*/ 12 w 30"/>
                <a:gd name="T99" fmla="*/ 8 h 36"/>
                <a:gd name="T100" fmla="*/ 15 w 30"/>
                <a:gd name="T101" fmla="*/ 6 h 36"/>
                <a:gd name="T102" fmla="*/ 15 w 30"/>
                <a:gd name="T103" fmla="*/ 6 h 36"/>
                <a:gd name="T104" fmla="*/ 18 w 30"/>
                <a:gd name="T105" fmla="*/ 6 h 36"/>
                <a:gd name="T106" fmla="*/ 20 w 30"/>
                <a:gd name="T107" fmla="*/ 8 h 36"/>
                <a:gd name="T108" fmla="*/ 21 w 30"/>
                <a:gd name="T109" fmla="*/ 10 h 36"/>
                <a:gd name="T110" fmla="*/ 22 w 30"/>
                <a:gd name="T111" fmla="*/ 12 h 36"/>
                <a:gd name="T112" fmla="*/ 30 w 30"/>
                <a:gd name="T113" fmla="*/ 12 h 36"/>
                <a:gd name="T114" fmla="*/ 30 w 30"/>
                <a:gd name="T115" fmla="*/ 12 h 36"/>
                <a:gd name="T116" fmla="*/ 29 w 30"/>
                <a:gd name="T117" fmla="*/ 6 h 36"/>
                <a:gd name="T118" fmla="*/ 26 w 30"/>
                <a:gd name="T119" fmla="*/ 3 h 36"/>
                <a:gd name="T120" fmla="*/ 22 w 30"/>
                <a:gd name="T121" fmla="*/ 0 h 36"/>
                <a:gd name="T122" fmla="*/ 16 w 30"/>
                <a:gd name="T123" fmla="*/ 0 h 36"/>
                <a:gd name="T124" fmla="*/ 16 w 30"/>
                <a:gd name="T1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2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4" y="33"/>
                  </a:lnTo>
                  <a:lnTo>
                    <a:pt x="10" y="35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2" y="35"/>
                  </a:lnTo>
                  <a:lnTo>
                    <a:pt x="27" y="33"/>
                  </a:lnTo>
                  <a:lnTo>
                    <a:pt x="29" y="30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6" y="17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2" y="13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2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11"/>
            <p:cNvSpPr>
              <a:spLocks noEditPoints="1"/>
            </p:cNvSpPr>
            <p:nvPr userDrawn="1"/>
          </p:nvSpPr>
          <p:spPr bwMode="auto">
            <a:xfrm>
              <a:off x="689" y="4236"/>
              <a:ext cx="31" cy="36"/>
            </a:xfrm>
            <a:custGeom>
              <a:avLst/>
              <a:gdLst>
                <a:gd name="T0" fmla="*/ 16 w 31"/>
                <a:gd name="T1" fmla="*/ 8 h 36"/>
                <a:gd name="T2" fmla="*/ 20 w 31"/>
                <a:gd name="T3" fmla="*/ 9 h 36"/>
                <a:gd name="T4" fmla="*/ 21 w 31"/>
                <a:gd name="T5" fmla="*/ 13 h 36"/>
                <a:gd name="T6" fmla="*/ 20 w 31"/>
                <a:gd name="T7" fmla="*/ 13 h 36"/>
                <a:gd name="T8" fmla="*/ 14 w 31"/>
                <a:gd name="T9" fmla="*/ 14 h 36"/>
                <a:gd name="T10" fmla="*/ 8 w 31"/>
                <a:gd name="T11" fmla="*/ 16 h 36"/>
                <a:gd name="T12" fmla="*/ 4 w 31"/>
                <a:gd name="T13" fmla="*/ 18 h 36"/>
                <a:gd name="T14" fmla="*/ 1 w 31"/>
                <a:gd name="T15" fmla="*/ 22 h 36"/>
                <a:gd name="T16" fmla="*/ 0 w 31"/>
                <a:gd name="T17" fmla="*/ 27 h 36"/>
                <a:gd name="T18" fmla="*/ 3 w 31"/>
                <a:gd name="T19" fmla="*/ 33 h 36"/>
                <a:gd name="T20" fmla="*/ 13 w 31"/>
                <a:gd name="T21" fmla="*/ 36 h 36"/>
                <a:gd name="T22" fmla="*/ 16 w 31"/>
                <a:gd name="T23" fmla="*/ 36 h 36"/>
                <a:gd name="T24" fmla="*/ 20 w 31"/>
                <a:gd name="T25" fmla="*/ 33 h 36"/>
                <a:gd name="T26" fmla="*/ 22 w 31"/>
                <a:gd name="T27" fmla="*/ 31 h 36"/>
                <a:gd name="T28" fmla="*/ 22 w 31"/>
                <a:gd name="T29" fmla="*/ 32 h 36"/>
                <a:gd name="T30" fmla="*/ 31 w 31"/>
                <a:gd name="T31" fmla="*/ 35 h 36"/>
                <a:gd name="T32" fmla="*/ 30 w 31"/>
                <a:gd name="T33" fmla="*/ 32 h 36"/>
                <a:gd name="T34" fmla="*/ 30 w 31"/>
                <a:gd name="T35" fmla="*/ 14 h 36"/>
                <a:gd name="T36" fmla="*/ 30 w 31"/>
                <a:gd name="T37" fmla="*/ 9 h 36"/>
                <a:gd name="T38" fmla="*/ 29 w 31"/>
                <a:gd name="T39" fmla="*/ 5 h 36"/>
                <a:gd name="T40" fmla="*/ 25 w 31"/>
                <a:gd name="T41" fmla="*/ 1 h 36"/>
                <a:gd name="T42" fmla="*/ 17 w 31"/>
                <a:gd name="T43" fmla="*/ 0 h 36"/>
                <a:gd name="T44" fmla="*/ 12 w 31"/>
                <a:gd name="T45" fmla="*/ 0 h 36"/>
                <a:gd name="T46" fmla="*/ 6 w 31"/>
                <a:gd name="T47" fmla="*/ 2 h 36"/>
                <a:gd name="T48" fmla="*/ 3 w 31"/>
                <a:gd name="T49" fmla="*/ 5 h 36"/>
                <a:gd name="T50" fmla="*/ 9 w 31"/>
                <a:gd name="T51" fmla="*/ 11 h 36"/>
                <a:gd name="T52" fmla="*/ 11 w 31"/>
                <a:gd name="T53" fmla="*/ 10 h 36"/>
                <a:gd name="T54" fmla="*/ 16 w 31"/>
                <a:gd name="T55" fmla="*/ 8 h 36"/>
                <a:gd name="T56" fmla="*/ 21 w 31"/>
                <a:gd name="T57" fmla="*/ 20 h 36"/>
                <a:gd name="T58" fmla="*/ 20 w 31"/>
                <a:gd name="T59" fmla="*/ 25 h 36"/>
                <a:gd name="T60" fmla="*/ 18 w 31"/>
                <a:gd name="T61" fmla="*/ 29 h 36"/>
                <a:gd name="T62" fmla="*/ 15 w 31"/>
                <a:gd name="T63" fmla="*/ 29 h 36"/>
                <a:gd name="T64" fmla="*/ 11 w 31"/>
                <a:gd name="T65" fmla="*/ 28 h 36"/>
                <a:gd name="T66" fmla="*/ 9 w 31"/>
                <a:gd name="T67" fmla="*/ 26 h 36"/>
                <a:gd name="T68" fmla="*/ 9 w 31"/>
                <a:gd name="T69" fmla="*/ 22 h 36"/>
                <a:gd name="T70" fmla="*/ 16 w 31"/>
                <a:gd name="T71" fmla="*/ 20 h 36"/>
                <a:gd name="T72" fmla="*/ 21 w 31"/>
                <a:gd name="T73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6">
                  <a:moveTo>
                    <a:pt x="16" y="8"/>
                  </a:moveTo>
                  <a:lnTo>
                    <a:pt x="16" y="8"/>
                  </a:lnTo>
                  <a:lnTo>
                    <a:pt x="18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7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9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6" y="8"/>
                  </a:lnTo>
                  <a:lnTo>
                    <a:pt x="16" y="8"/>
                  </a:lnTo>
                  <a:close/>
                  <a:moveTo>
                    <a:pt x="21" y="20"/>
                  </a:moveTo>
                  <a:lnTo>
                    <a:pt x="21" y="20"/>
                  </a:lnTo>
                  <a:lnTo>
                    <a:pt x="20" y="25"/>
                  </a:lnTo>
                  <a:lnTo>
                    <a:pt x="19" y="28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6" y="20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12"/>
            <p:cNvSpPr>
              <a:spLocks noEditPoints="1"/>
            </p:cNvSpPr>
            <p:nvPr userDrawn="1"/>
          </p:nvSpPr>
          <p:spPr bwMode="auto">
            <a:xfrm>
              <a:off x="724" y="4236"/>
              <a:ext cx="37" cy="50"/>
            </a:xfrm>
            <a:custGeom>
              <a:avLst/>
              <a:gdLst>
                <a:gd name="T0" fmla="*/ 25 w 37"/>
                <a:gd name="T1" fmla="*/ 1 h 50"/>
                <a:gd name="T2" fmla="*/ 19 w 37"/>
                <a:gd name="T3" fmla="*/ 0 h 50"/>
                <a:gd name="T4" fmla="*/ 8 w 37"/>
                <a:gd name="T5" fmla="*/ 3 h 50"/>
                <a:gd name="T6" fmla="*/ 4 w 37"/>
                <a:gd name="T7" fmla="*/ 12 h 50"/>
                <a:gd name="T8" fmla="*/ 5 w 37"/>
                <a:gd name="T9" fmla="*/ 15 h 50"/>
                <a:gd name="T10" fmla="*/ 7 w 37"/>
                <a:gd name="T11" fmla="*/ 20 h 50"/>
                <a:gd name="T12" fmla="*/ 10 w 37"/>
                <a:gd name="T13" fmla="*/ 22 h 50"/>
                <a:gd name="T14" fmla="*/ 4 w 37"/>
                <a:gd name="T15" fmla="*/ 26 h 50"/>
                <a:gd name="T16" fmla="*/ 4 w 37"/>
                <a:gd name="T17" fmla="*/ 28 h 50"/>
                <a:gd name="T18" fmla="*/ 8 w 37"/>
                <a:gd name="T19" fmla="*/ 32 h 50"/>
                <a:gd name="T20" fmla="*/ 5 w 37"/>
                <a:gd name="T21" fmla="*/ 33 h 50"/>
                <a:gd name="T22" fmla="*/ 0 w 37"/>
                <a:gd name="T23" fmla="*/ 37 h 50"/>
                <a:gd name="T24" fmla="*/ 0 w 37"/>
                <a:gd name="T25" fmla="*/ 40 h 50"/>
                <a:gd name="T26" fmla="*/ 1 w 37"/>
                <a:gd name="T27" fmla="*/ 44 h 50"/>
                <a:gd name="T28" fmla="*/ 11 w 37"/>
                <a:gd name="T29" fmla="*/ 49 h 50"/>
                <a:gd name="T30" fmla="*/ 18 w 37"/>
                <a:gd name="T31" fmla="*/ 50 h 50"/>
                <a:gd name="T32" fmla="*/ 31 w 37"/>
                <a:gd name="T33" fmla="*/ 47 h 50"/>
                <a:gd name="T34" fmla="*/ 36 w 37"/>
                <a:gd name="T35" fmla="*/ 38 h 50"/>
                <a:gd name="T36" fmla="*/ 35 w 37"/>
                <a:gd name="T37" fmla="*/ 34 h 50"/>
                <a:gd name="T38" fmla="*/ 32 w 37"/>
                <a:gd name="T39" fmla="*/ 31 h 50"/>
                <a:gd name="T40" fmla="*/ 20 w 37"/>
                <a:gd name="T41" fmla="*/ 28 h 50"/>
                <a:gd name="T42" fmla="*/ 13 w 37"/>
                <a:gd name="T43" fmla="*/ 27 h 50"/>
                <a:gd name="T44" fmla="*/ 12 w 37"/>
                <a:gd name="T45" fmla="*/ 26 h 50"/>
                <a:gd name="T46" fmla="*/ 13 w 37"/>
                <a:gd name="T47" fmla="*/ 25 h 50"/>
                <a:gd name="T48" fmla="*/ 20 w 37"/>
                <a:gd name="T49" fmla="*/ 24 h 50"/>
                <a:gd name="T50" fmla="*/ 25 w 37"/>
                <a:gd name="T51" fmla="*/ 22 h 50"/>
                <a:gd name="T52" fmla="*/ 31 w 37"/>
                <a:gd name="T53" fmla="*/ 17 h 50"/>
                <a:gd name="T54" fmla="*/ 32 w 37"/>
                <a:gd name="T55" fmla="*/ 14 h 50"/>
                <a:gd name="T56" fmla="*/ 30 w 37"/>
                <a:gd name="T57" fmla="*/ 8 h 50"/>
                <a:gd name="T58" fmla="*/ 37 w 37"/>
                <a:gd name="T59" fmla="*/ 1 h 50"/>
                <a:gd name="T60" fmla="*/ 25 w 37"/>
                <a:gd name="T61" fmla="*/ 1 h 50"/>
                <a:gd name="T62" fmla="*/ 24 w 37"/>
                <a:gd name="T63" fmla="*/ 12 h 50"/>
                <a:gd name="T64" fmla="*/ 22 w 37"/>
                <a:gd name="T65" fmla="*/ 16 h 50"/>
                <a:gd name="T66" fmla="*/ 18 w 37"/>
                <a:gd name="T67" fmla="*/ 17 h 50"/>
                <a:gd name="T68" fmla="*/ 15 w 37"/>
                <a:gd name="T69" fmla="*/ 17 h 50"/>
                <a:gd name="T70" fmla="*/ 12 w 37"/>
                <a:gd name="T71" fmla="*/ 14 h 50"/>
                <a:gd name="T72" fmla="*/ 11 w 37"/>
                <a:gd name="T73" fmla="*/ 12 h 50"/>
                <a:gd name="T74" fmla="*/ 13 w 37"/>
                <a:gd name="T75" fmla="*/ 9 h 50"/>
                <a:gd name="T76" fmla="*/ 18 w 37"/>
                <a:gd name="T77" fmla="*/ 6 h 50"/>
                <a:gd name="T78" fmla="*/ 20 w 37"/>
                <a:gd name="T79" fmla="*/ 8 h 50"/>
                <a:gd name="T80" fmla="*/ 23 w 37"/>
                <a:gd name="T81" fmla="*/ 10 h 50"/>
                <a:gd name="T82" fmla="*/ 24 w 37"/>
                <a:gd name="T83" fmla="*/ 12 h 50"/>
                <a:gd name="T84" fmla="*/ 26 w 37"/>
                <a:gd name="T85" fmla="*/ 40 h 50"/>
                <a:gd name="T86" fmla="*/ 24 w 37"/>
                <a:gd name="T87" fmla="*/ 43 h 50"/>
                <a:gd name="T88" fmla="*/ 18 w 37"/>
                <a:gd name="T89" fmla="*/ 44 h 50"/>
                <a:gd name="T90" fmla="*/ 14 w 37"/>
                <a:gd name="T91" fmla="*/ 44 h 50"/>
                <a:gd name="T92" fmla="*/ 9 w 37"/>
                <a:gd name="T93" fmla="*/ 41 h 50"/>
                <a:gd name="T94" fmla="*/ 8 w 37"/>
                <a:gd name="T95" fmla="*/ 40 h 50"/>
                <a:gd name="T96" fmla="*/ 10 w 37"/>
                <a:gd name="T97" fmla="*/ 36 h 50"/>
                <a:gd name="T98" fmla="*/ 17 w 37"/>
                <a:gd name="T99" fmla="*/ 35 h 50"/>
                <a:gd name="T100" fmla="*/ 18 w 37"/>
                <a:gd name="T101" fmla="*/ 35 h 50"/>
                <a:gd name="T102" fmla="*/ 22 w 37"/>
                <a:gd name="T103" fmla="*/ 35 h 50"/>
                <a:gd name="T104" fmla="*/ 26 w 37"/>
                <a:gd name="T105" fmla="*/ 37 h 50"/>
                <a:gd name="T106" fmla="*/ 26 w 37"/>
                <a:gd name="T107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50">
                  <a:moveTo>
                    <a:pt x="25" y="1"/>
                  </a:move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5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5" y="47"/>
                  </a:lnTo>
                  <a:lnTo>
                    <a:pt x="11" y="49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5" y="49"/>
                  </a:lnTo>
                  <a:lnTo>
                    <a:pt x="31" y="47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5" y="34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27" y="29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3" y="25"/>
                  </a:lnTo>
                  <a:lnTo>
                    <a:pt x="15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31" y="17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1" y="10"/>
                  </a:lnTo>
                  <a:lnTo>
                    <a:pt x="30" y="8"/>
                  </a:lnTo>
                  <a:lnTo>
                    <a:pt x="37" y="8"/>
                  </a:lnTo>
                  <a:lnTo>
                    <a:pt x="37" y="1"/>
                  </a:lnTo>
                  <a:lnTo>
                    <a:pt x="25" y="1"/>
                  </a:lnTo>
                  <a:lnTo>
                    <a:pt x="25" y="1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4" y="12"/>
                  </a:lnTo>
                  <a:lnTo>
                    <a:pt x="24" y="12"/>
                  </a:lnTo>
                  <a:close/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4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1" y="43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10" y="36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4" y="36"/>
                  </a:lnTo>
                  <a:lnTo>
                    <a:pt x="26" y="37"/>
                  </a:lnTo>
                  <a:lnTo>
                    <a:pt x="26" y="40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3"/>
            <p:cNvSpPr>
              <a:spLocks noEditPoints="1"/>
            </p:cNvSpPr>
            <p:nvPr userDrawn="1"/>
          </p:nvSpPr>
          <p:spPr bwMode="auto">
            <a:xfrm>
              <a:off x="764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8 w 33"/>
                <a:gd name="T17" fmla="*/ 0 h 36"/>
                <a:gd name="T18" fmla="*/ 18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2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2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803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2 w 32"/>
                <a:gd name="T15" fmla="*/ 11 h 35"/>
                <a:gd name="T16" fmla="*/ 13 w 32"/>
                <a:gd name="T17" fmla="*/ 9 h 35"/>
                <a:gd name="T18" fmla="*/ 16 w 32"/>
                <a:gd name="T19" fmla="*/ 8 h 35"/>
                <a:gd name="T20" fmla="*/ 16 w 32"/>
                <a:gd name="T21" fmla="*/ 8 h 35"/>
                <a:gd name="T22" fmla="*/ 20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3 w 32"/>
                <a:gd name="T29" fmla="*/ 17 h 35"/>
                <a:gd name="T30" fmla="*/ 23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2 w 32"/>
                <a:gd name="T39" fmla="*/ 9 h 35"/>
                <a:gd name="T40" fmla="*/ 29 w 32"/>
                <a:gd name="T41" fmla="*/ 5 h 35"/>
                <a:gd name="T42" fmla="*/ 29 w 32"/>
                <a:gd name="T43" fmla="*/ 5 h 35"/>
                <a:gd name="T44" fmla="*/ 28 w 32"/>
                <a:gd name="T45" fmla="*/ 3 h 35"/>
                <a:gd name="T46" fmla="*/ 26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6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9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0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3" y="17"/>
                  </a:lnTo>
                  <a:lnTo>
                    <a:pt x="23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840" y="4226"/>
              <a:ext cx="24" cy="46"/>
            </a:xfrm>
            <a:custGeom>
              <a:avLst/>
              <a:gdLst>
                <a:gd name="T0" fmla="*/ 15 w 24"/>
                <a:gd name="T1" fmla="*/ 0 h 46"/>
                <a:gd name="T2" fmla="*/ 6 w 24"/>
                <a:gd name="T3" fmla="*/ 0 h 46"/>
                <a:gd name="T4" fmla="*/ 6 w 24"/>
                <a:gd name="T5" fmla="*/ 11 h 46"/>
                <a:gd name="T6" fmla="*/ 0 w 24"/>
                <a:gd name="T7" fmla="*/ 11 h 46"/>
                <a:gd name="T8" fmla="*/ 0 w 24"/>
                <a:gd name="T9" fmla="*/ 18 h 46"/>
                <a:gd name="T10" fmla="*/ 5 w 24"/>
                <a:gd name="T11" fmla="*/ 18 h 46"/>
                <a:gd name="T12" fmla="*/ 5 w 24"/>
                <a:gd name="T13" fmla="*/ 31 h 46"/>
                <a:gd name="T14" fmla="*/ 5 w 24"/>
                <a:gd name="T15" fmla="*/ 31 h 46"/>
                <a:gd name="T16" fmla="*/ 5 w 24"/>
                <a:gd name="T17" fmla="*/ 35 h 46"/>
                <a:gd name="T18" fmla="*/ 5 w 24"/>
                <a:gd name="T19" fmla="*/ 35 h 46"/>
                <a:gd name="T20" fmla="*/ 5 w 24"/>
                <a:gd name="T21" fmla="*/ 40 h 46"/>
                <a:gd name="T22" fmla="*/ 7 w 24"/>
                <a:gd name="T23" fmla="*/ 43 h 46"/>
                <a:gd name="T24" fmla="*/ 7 w 24"/>
                <a:gd name="T25" fmla="*/ 43 h 46"/>
                <a:gd name="T26" fmla="*/ 11 w 24"/>
                <a:gd name="T27" fmla="*/ 45 h 46"/>
                <a:gd name="T28" fmla="*/ 15 w 24"/>
                <a:gd name="T29" fmla="*/ 46 h 46"/>
                <a:gd name="T30" fmla="*/ 15 w 24"/>
                <a:gd name="T31" fmla="*/ 46 h 46"/>
                <a:gd name="T32" fmla="*/ 19 w 24"/>
                <a:gd name="T33" fmla="*/ 46 h 46"/>
                <a:gd name="T34" fmla="*/ 24 w 24"/>
                <a:gd name="T35" fmla="*/ 44 h 46"/>
                <a:gd name="T36" fmla="*/ 24 w 24"/>
                <a:gd name="T37" fmla="*/ 37 h 46"/>
                <a:gd name="T38" fmla="*/ 24 w 24"/>
                <a:gd name="T39" fmla="*/ 37 h 46"/>
                <a:gd name="T40" fmla="*/ 18 w 24"/>
                <a:gd name="T41" fmla="*/ 38 h 46"/>
                <a:gd name="T42" fmla="*/ 18 w 24"/>
                <a:gd name="T43" fmla="*/ 38 h 46"/>
                <a:gd name="T44" fmla="*/ 16 w 24"/>
                <a:gd name="T45" fmla="*/ 38 h 46"/>
                <a:gd name="T46" fmla="*/ 15 w 24"/>
                <a:gd name="T47" fmla="*/ 38 h 46"/>
                <a:gd name="T48" fmla="*/ 15 w 24"/>
                <a:gd name="T49" fmla="*/ 34 h 46"/>
                <a:gd name="T50" fmla="*/ 15 w 24"/>
                <a:gd name="T51" fmla="*/ 34 h 46"/>
                <a:gd name="T52" fmla="*/ 15 w 24"/>
                <a:gd name="T53" fmla="*/ 31 h 46"/>
                <a:gd name="T54" fmla="*/ 15 w 24"/>
                <a:gd name="T55" fmla="*/ 18 h 46"/>
                <a:gd name="T56" fmla="*/ 23 w 24"/>
                <a:gd name="T57" fmla="*/ 18 h 46"/>
                <a:gd name="T58" fmla="*/ 23 w 24"/>
                <a:gd name="T59" fmla="*/ 11 h 46"/>
                <a:gd name="T60" fmla="*/ 15 w 24"/>
                <a:gd name="T61" fmla="*/ 11 h 46"/>
                <a:gd name="T62" fmla="*/ 15 w 24"/>
                <a:gd name="T63" fmla="*/ 0 h 46"/>
                <a:gd name="T64" fmla="*/ 15 w 24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46">
                  <a:moveTo>
                    <a:pt x="15" y="0"/>
                  </a:moveTo>
                  <a:lnTo>
                    <a:pt x="6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40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9" y="46"/>
                  </a:lnTo>
                  <a:lnTo>
                    <a:pt x="24" y="44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1"/>
                  </a:lnTo>
                  <a:lnTo>
                    <a:pt x="15" y="18"/>
                  </a:lnTo>
                  <a:lnTo>
                    <a:pt x="23" y="18"/>
                  </a:lnTo>
                  <a:lnTo>
                    <a:pt x="23" y="11"/>
                  </a:lnTo>
                  <a:lnTo>
                    <a:pt x="1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869" y="4237"/>
              <a:ext cx="32" cy="35"/>
            </a:xfrm>
            <a:custGeom>
              <a:avLst/>
              <a:gdLst>
                <a:gd name="T0" fmla="*/ 0 w 32"/>
                <a:gd name="T1" fmla="*/ 20 h 35"/>
                <a:gd name="T2" fmla="*/ 0 w 32"/>
                <a:gd name="T3" fmla="*/ 20 h 35"/>
                <a:gd name="T4" fmla="*/ 0 w 32"/>
                <a:gd name="T5" fmla="*/ 25 h 35"/>
                <a:gd name="T6" fmla="*/ 1 w 32"/>
                <a:gd name="T7" fmla="*/ 28 h 35"/>
                <a:gd name="T8" fmla="*/ 1 w 32"/>
                <a:gd name="T9" fmla="*/ 28 h 35"/>
                <a:gd name="T10" fmla="*/ 3 w 32"/>
                <a:gd name="T11" fmla="*/ 31 h 35"/>
                <a:gd name="T12" fmla="*/ 5 w 32"/>
                <a:gd name="T13" fmla="*/ 33 h 35"/>
                <a:gd name="T14" fmla="*/ 9 w 32"/>
                <a:gd name="T15" fmla="*/ 34 h 35"/>
                <a:gd name="T16" fmla="*/ 13 w 32"/>
                <a:gd name="T17" fmla="*/ 35 h 35"/>
                <a:gd name="T18" fmla="*/ 13 w 32"/>
                <a:gd name="T19" fmla="*/ 35 h 35"/>
                <a:gd name="T20" fmla="*/ 16 w 32"/>
                <a:gd name="T21" fmla="*/ 35 h 35"/>
                <a:gd name="T22" fmla="*/ 18 w 32"/>
                <a:gd name="T23" fmla="*/ 34 h 35"/>
                <a:gd name="T24" fmla="*/ 21 w 32"/>
                <a:gd name="T25" fmla="*/ 32 h 35"/>
                <a:gd name="T26" fmla="*/ 23 w 32"/>
                <a:gd name="T27" fmla="*/ 30 h 35"/>
                <a:gd name="T28" fmla="*/ 23 w 32"/>
                <a:gd name="T29" fmla="*/ 30 h 35"/>
                <a:gd name="T30" fmla="*/ 24 w 32"/>
                <a:gd name="T31" fmla="*/ 34 h 35"/>
                <a:gd name="T32" fmla="*/ 32 w 32"/>
                <a:gd name="T33" fmla="*/ 34 h 35"/>
                <a:gd name="T34" fmla="*/ 32 w 32"/>
                <a:gd name="T35" fmla="*/ 34 h 35"/>
                <a:gd name="T36" fmla="*/ 31 w 32"/>
                <a:gd name="T37" fmla="*/ 33 h 35"/>
                <a:gd name="T38" fmla="*/ 31 w 32"/>
                <a:gd name="T39" fmla="*/ 33 h 35"/>
                <a:gd name="T40" fmla="*/ 31 w 32"/>
                <a:gd name="T41" fmla="*/ 29 h 35"/>
                <a:gd name="T42" fmla="*/ 31 w 32"/>
                <a:gd name="T43" fmla="*/ 29 h 35"/>
                <a:gd name="T44" fmla="*/ 31 w 32"/>
                <a:gd name="T45" fmla="*/ 26 h 35"/>
                <a:gd name="T46" fmla="*/ 31 w 32"/>
                <a:gd name="T47" fmla="*/ 24 h 35"/>
                <a:gd name="T48" fmla="*/ 31 w 32"/>
                <a:gd name="T49" fmla="*/ 0 h 35"/>
                <a:gd name="T50" fmla="*/ 22 w 32"/>
                <a:gd name="T51" fmla="*/ 0 h 35"/>
                <a:gd name="T52" fmla="*/ 22 w 32"/>
                <a:gd name="T53" fmla="*/ 18 h 35"/>
                <a:gd name="T54" fmla="*/ 22 w 32"/>
                <a:gd name="T55" fmla="*/ 18 h 35"/>
                <a:gd name="T56" fmla="*/ 22 w 32"/>
                <a:gd name="T57" fmla="*/ 23 h 35"/>
                <a:gd name="T58" fmla="*/ 21 w 32"/>
                <a:gd name="T59" fmla="*/ 25 h 35"/>
                <a:gd name="T60" fmla="*/ 18 w 32"/>
                <a:gd name="T61" fmla="*/ 27 h 35"/>
                <a:gd name="T62" fmla="*/ 15 w 32"/>
                <a:gd name="T63" fmla="*/ 27 h 35"/>
                <a:gd name="T64" fmla="*/ 15 w 32"/>
                <a:gd name="T65" fmla="*/ 27 h 35"/>
                <a:gd name="T66" fmla="*/ 13 w 32"/>
                <a:gd name="T67" fmla="*/ 27 h 35"/>
                <a:gd name="T68" fmla="*/ 11 w 32"/>
                <a:gd name="T69" fmla="*/ 26 h 35"/>
                <a:gd name="T70" fmla="*/ 10 w 32"/>
                <a:gd name="T71" fmla="*/ 23 h 35"/>
                <a:gd name="T72" fmla="*/ 10 w 32"/>
                <a:gd name="T73" fmla="*/ 19 h 35"/>
                <a:gd name="T74" fmla="*/ 10 w 32"/>
                <a:gd name="T75" fmla="*/ 0 h 35"/>
                <a:gd name="T76" fmla="*/ 0 w 32"/>
                <a:gd name="T77" fmla="*/ 0 h 35"/>
                <a:gd name="T78" fmla="*/ 0 w 32"/>
                <a:gd name="T79" fmla="*/ 20 h 35"/>
                <a:gd name="T80" fmla="*/ 0 w 32"/>
                <a:gd name="T8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9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6" y="35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4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3"/>
                  </a:lnTo>
                  <a:lnTo>
                    <a:pt x="21" y="25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1" y="26"/>
                  </a:lnTo>
                  <a:lnTo>
                    <a:pt x="10" y="23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910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0 w 22"/>
                <a:gd name="T5" fmla="*/ 12 h 35"/>
                <a:gd name="T6" fmla="*/ 0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1 w 22"/>
                <a:gd name="T17" fmla="*/ 11 h 35"/>
                <a:gd name="T18" fmla="*/ 13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1 w 22"/>
                <a:gd name="T43" fmla="*/ 4 h 35"/>
                <a:gd name="T44" fmla="*/ 9 w 22"/>
                <a:gd name="T45" fmla="*/ 8 h 35"/>
                <a:gd name="T46" fmla="*/ 9 w 22"/>
                <a:gd name="T47" fmla="*/ 8 h 35"/>
                <a:gd name="T48" fmla="*/ 9 w 22"/>
                <a:gd name="T49" fmla="*/ 6 h 35"/>
                <a:gd name="T50" fmla="*/ 9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0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949" y="4221"/>
              <a:ext cx="24" cy="50"/>
            </a:xfrm>
            <a:custGeom>
              <a:avLst/>
              <a:gdLst>
                <a:gd name="T0" fmla="*/ 14 w 24"/>
                <a:gd name="T1" fmla="*/ 15 h 50"/>
                <a:gd name="T2" fmla="*/ 14 w 24"/>
                <a:gd name="T3" fmla="*/ 15 h 50"/>
                <a:gd name="T4" fmla="*/ 15 w 24"/>
                <a:gd name="T5" fmla="*/ 10 h 50"/>
                <a:gd name="T6" fmla="*/ 16 w 24"/>
                <a:gd name="T7" fmla="*/ 9 h 50"/>
                <a:gd name="T8" fmla="*/ 17 w 24"/>
                <a:gd name="T9" fmla="*/ 8 h 50"/>
                <a:gd name="T10" fmla="*/ 17 w 24"/>
                <a:gd name="T11" fmla="*/ 8 h 50"/>
                <a:gd name="T12" fmla="*/ 24 w 24"/>
                <a:gd name="T13" fmla="*/ 9 h 50"/>
                <a:gd name="T14" fmla="*/ 24 w 24"/>
                <a:gd name="T15" fmla="*/ 2 h 50"/>
                <a:gd name="T16" fmla="*/ 24 w 24"/>
                <a:gd name="T17" fmla="*/ 2 h 50"/>
                <a:gd name="T18" fmla="*/ 19 w 24"/>
                <a:gd name="T19" fmla="*/ 0 h 50"/>
                <a:gd name="T20" fmla="*/ 16 w 24"/>
                <a:gd name="T21" fmla="*/ 0 h 50"/>
                <a:gd name="T22" fmla="*/ 16 w 24"/>
                <a:gd name="T23" fmla="*/ 0 h 50"/>
                <a:gd name="T24" fmla="*/ 12 w 24"/>
                <a:gd name="T25" fmla="*/ 1 h 50"/>
                <a:gd name="T26" fmla="*/ 10 w 24"/>
                <a:gd name="T27" fmla="*/ 2 h 50"/>
                <a:gd name="T28" fmla="*/ 10 w 24"/>
                <a:gd name="T29" fmla="*/ 2 h 50"/>
                <a:gd name="T30" fmla="*/ 8 w 24"/>
                <a:gd name="T31" fmla="*/ 3 h 50"/>
                <a:gd name="T32" fmla="*/ 5 w 24"/>
                <a:gd name="T33" fmla="*/ 7 h 50"/>
                <a:gd name="T34" fmla="*/ 5 w 24"/>
                <a:gd name="T35" fmla="*/ 10 h 50"/>
                <a:gd name="T36" fmla="*/ 4 w 24"/>
                <a:gd name="T37" fmla="*/ 14 h 50"/>
                <a:gd name="T38" fmla="*/ 4 w 24"/>
                <a:gd name="T39" fmla="*/ 16 h 50"/>
                <a:gd name="T40" fmla="*/ 0 w 24"/>
                <a:gd name="T41" fmla="*/ 16 h 50"/>
                <a:gd name="T42" fmla="*/ 0 w 24"/>
                <a:gd name="T43" fmla="*/ 23 h 50"/>
                <a:gd name="T44" fmla="*/ 4 w 24"/>
                <a:gd name="T45" fmla="*/ 23 h 50"/>
                <a:gd name="T46" fmla="*/ 4 w 24"/>
                <a:gd name="T47" fmla="*/ 50 h 50"/>
                <a:gd name="T48" fmla="*/ 14 w 24"/>
                <a:gd name="T49" fmla="*/ 50 h 50"/>
                <a:gd name="T50" fmla="*/ 14 w 24"/>
                <a:gd name="T51" fmla="*/ 23 h 50"/>
                <a:gd name="T52" fmla="*/ 23 w 24"/>
                <a:gd name="T53" fmla="*/ 23 h 50"/>
                <a:gd name="T54" fmla="*/ 23 w 24"/>
                <a:gd name="T55" fmla="*/ 16 h 50"/>
                <a:gd name="T56" fmla="*/ 14 w 24"/>
                <a:gd name="T57" fmla="*/ 16 h 50"/>
                <a:gd name="T58" fmla="*/ 14 w 24"/>
                <a:gd name="T59" fmla="*/ 15 h 50"/>
                <a:gd name="T60" fmla="*/ 14 w 24"/>
                <a:gd name="T61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50">
                  <a:moveTo>
                    <a:pt x="14" y="15"/>
                  </a:moveTo>
                  <a:lnTo>
                    <a:pt x="14" y="15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24" y="9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7"/>
                  </a:lnTo>
                  <a:lnTo>
                    <a:pt x="5" y="10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50"/>
                  </a:lnTo>
                  <a:lnTo>
                    <a:pt x="14" y="50"/>
                  </a:lnTo>
                  <a:lnTo>
                    <a:pt x="14" y="23"/>
                  </a:lnTo>
                  <a:lnTo>
                    <a:pt x="23" y="23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976" y="4222"/>
              <a:ext cx="32" cy="50"/>
            </a:xfrm>
            <a:custGeom>
              <a:avLst/>
              <a:gdLst>
                <a:gd name="T0" fmla="*/ 0 w 32"/>
                <a:gd name="T1" fmla="*/ 35 h 50"/>
                <a:gd name="T2" fmla="*/ 1 w 32"/>
                <a:gd name="T3" fmla="*/ 43 h 50"/>
                <a:gd name="T4" fmla="*/ 3 w 32"/>
                <a:gd name="T5" fmla="*/ 46 h 50"/>
                <a:gd name="T6" fmla="*/ 10 w 32"/>
                <a:gd name="T7" fmla="*/ 49 h 50"/>
                <a:gd name="T8" fmla="*/ 13 w 32"/>
                <a:gd name="T9" fmla="*/ 50 h 50"/>
                <a:gd name="T10" fmla="*/ 18 w 32"/>
                <a:gd name="T11" fmla="*/ 49 h 50"/>
                <a:gd name="T12" fmla="*/ 23 w 32"/>
                <a:gd name="T13" fmla="*/ 45 h 50"/>
                <a:gd name="T14" fmla="*/ 24 w 32"/>
                <a:gd name="T15" fmla="*/ 49 h 50"/>
                <a:gd name="T16" fmla="*/ 32 w 32"/>
                <a:gd name="T17" fmla="*/ 49 h 50"/>
                <a:gd name="T18" fmla="*/ 32 w 32"/>
                <a:gd name="T19" fmla="*/ 48 h 50"/>
                <a:gd name="T20" fmla="*/ 31 w 32"/>
                <a:gd name="T21" fmla="*/ 44 h 50"/>
                <a:gd name="T22" fmla="*/ 31 w 32"/>
                <a:gd name="T23" fmla="*/ 39 h 50"/>
                <a:gd name="T24" fmla="*/ 23 w 32"/>
                <a:gd name="T25" fmla="*/ 15 h 50"/>
                <a:gd name="T26" fmla="*/ 23 w 32"/>
                <a:gd name="T27" fmla="*/ 33 h 50"/>
                <a:gd name="T28" fmla="*/ 21 w 32"/>
                <a:gd name="T29" fmla="*/ 40 h 50"/>
                <a:gd name="T30" fmla="*/ 15 w 32"/>
                <a:gd name="T31" fmla="*/ 42 h 50"/>
                <a:gd name="T32" fmla="*/ 13 w 32"/>
                <a:gd name="T33" fmla="*/ 42 h 50"/>
                <a:gd name="T34" fmla="*/ 10 w 32"/>
                <a:gd name="T35" fmla="*/ 38 h 50"/>
                <a:gd name="T36" fmla="*/ 10 w 32"/>
                <a:gd name="T37" fmla="*/ 15 h 50"/>
                <a:gd name="T38" fmla="*/ 0 w 32"/>
                <a:gd name="T39" fmla="*/ 35 h 50"/>
                <a:gd name="T40" fmla="*/ 3 w 32"/>
                <a:gd name="T41" fmla="*/ 6 h 50"/>
                <a:gd name="T42" fmla="*/ 3 w 32"/>
                <a:gd name="T43" fmla="*/ 8 h 50"/>
                <a:gd name="T44" fmla="*/ 6 w 32"/>
                <a:gd name="T45" fmla="*/ 10 h 50"/>
                <a:gd name="T46" fmla="*/ 9 w 32"/>
                <a:gd name="T47" fmla="*/ 11 h 50"/>
                <a:gd name="T48" fmla="*/ 12 w 32"/>
                <a:gd name="T49" fmla="*/ 9 h 50"/>
                <a:gd name="T50" fmla="*/ 13 w 32"/>
                <a:gd name="T51" fmla="*/ 6 h 50"/>
                <a:gd name="T52" fmla="*/ 13 w 32"/>
                <a:gd name="T53" fmla="*/ 3 h 50"/>
                <a:gd name="T54" fmla="*/ 11 w 32"/>
                <a:gd name="T55" fmla="*/ 1 h 50"/>
                <a:gd name="T56" fmla="*/ 9 w 32"/>
                <a:gd name="T57" fmla="*/ 0 h 50"/>
                <a:gd name="T58" fmla="*/ 4 w 32"/>
                <a:gd name="T59" fmla="*/ 2 h 50"/>
                <a:gd name="T60" fmla="*/ 3 w 32"/>
                <a:gd name="T61" fmla="*/ 6 h 50"/>
                <a:gd name="T62" fmla="*/ 18 w 32"/>
                <a:gd name="T63" fmla="*/ 6 h 50"/>
                <a:gd name="T64" fmla="*/ 18 w 32"/>
                <a:gd name="T65" fmla="*/ 8 h 50"/>
                <a:gd name="T66" fmla="*/ 22 w 32"/>
                <a:gd name="T67" fmla="*/ 10 h 50"/>
                <a:gd name="T68" fmla="*/ 24 w 32"/>
                <a:gd name="T69" fmla="*/ 11 h 50"/>
                <a:gd name="T70" fmla="*/ 27 w 32"/>
                <a:gd name="T71" fmla="*/ 9 h 50"/>
                <a:gd name="T72" fmla="*/ 28 w 32"/>
                <a:gd name="T73" fmla="*/ 6 h 50"/>
                <a:gd name="T74" fmla="*/ 28 w 32"/>
                <a:gd name="T75" fmla="*/ 3 h 50"/>
                <a:gd name="T76" fmla="*/ 26 w 32"/>
                <a:gd name="T77" fmla="*/ 1 h 50"/>
                <a:gd name="T78" fmla="*/ 24 w 32"/>
                <a:gd name="T79" fmla="*/ 0 h 50"/>
                <a:gd name="T80" fmla="*/ 19 w 32"/>
                <a:gd name="T81" fmla="*/ 2 h 50"/>
                <a:gd name="T82" fmla="*/ 18 w 32"/>
                <a:gd name="T83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50">
                  <a:moveTo>
                    <a:pt x="0" y="35"/>
                  </a:moveTo>
                  <a:lnTo>
                    <a:pt x="0" y="35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10" y="49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18" y="49"/>
                  </a:lnTo>
                  <a:lnTo>
                    <a:pt x="21" y="47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4" y="49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35"/>
                  </a:lnTo>
                  <a:lnTo>
                    <a:pt x="0" y="35"/>
                  </a:lnTo>
                  <a:close/>
                  <a:moveTo>
                    <a:pt x="3" y="6"/>
                  </a:moveTo>
                  <a:lnTo>
                    <a:pt x="3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6"/>
                  </a:lnTo>
                  <a:close/>
                  <a:moveTo>
                    <a:pt x="18" y="6"/>
                  </a:moveTo>
                  <a:lnTo>
                    <a:pt x="18" y="6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6" y="10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1016" y="4236"/>
              <a:ext cx="23" cy="35"/>
            </a:xfrm>
            <a:custGeom>
              <a:avLst/>
              <a:gdLst>
                <a:gd name="T0" fmla="*/ 1 w 23"/>
                <a:gd name="T1" fmla="*/ 5 h 35"/>
                <a:gd name="T2" fmla="*/ 1 w 23"/>
                <a:gd name="T3" fmla="*/ 10 h 35"/>
                <a:gd name="T4" fmla="*/ 1 w 23"/>
                <a:gd name="T5" fmla="*/ 12 h 35"/>
                <a:gd name="T6" fmla="*/ 1 w 23"/>
                <a:gd name="T7" fmla="*/ 35 h 35"/>
                <a:gd name="T8" fmla="*/ 10 w 23"/>
                <a:gd name="T9" fmla="*/ 35 h 35"/>
                <a:gd name="T10" fmla="*/ 10 w 23"/>
                <a:gd name="T11" fmla="*/ 19 h 35"/>
                <a:gd name="T12" fmla="*/ 10 w 23"/>
                <a:gd name="T13" fmla="*/ 19 h 35"/>
                <a:gd name="T14" fmla="*/ 11 w 23"/>
                <a:gd name="T15" fmla="*/ 14 h 35"/>
                <a:gd name="T16" fmla="*/ 12 w 23"/>
                <a:gd name="T17" fmla="*/ 11 h 35"/>
                <a:gd name="T18" fmla="*/ 14 w 23"/>
                <a:gd name="T19" fmla="*/ 9 h 35"/>
                <a:gd name="T20" fmla="*/ 17 w 23"/>
                <a:gd name="T21" fmla="*/ 8 h 35"/>
                <a:gd name="T22" fmla="*/ 17 w 23"/>
                <a:gd name="T23" fmla="*/ 8 h 35"/>
                <a:gd name="T24" fmla="*/ 19 w 23"/>
                <a:gd name="T25" fmla="*/ 9 h 35"/>
                <a:gd name="T26" fmla="*/ 23 w 23"/>
                <a:gd name="T27" fmla="*/ 10 h 35"/>
                <a:gd name="T28" fmla="*/ 23 w 23"/>
                <a:gd name="T29" fmla="*/ 0 h 35"/>
                <a:gd name="T30" fmla="*/ 22 w 23"/>
                <a:gd name="T31" fmla="*/ 0 h 35"/>
                <a:gd name="T32" fmla="*/ 22 w 23"/>
                <a:gd name="T33" fmla="*/ 0 h 35"/>
                <a:gd name="T34" fmla="*/ 19 w 23"/>
                <a:gd name="T35" fmla="*/ 0 h 35"/>
                <a:gd name="T36" fmla="*/ 19 w 23"/>
                <a:gd name="T37" fmla="*/ 0 h 35"/>
                <a:gd name="T38" fmla="*/ 17 w 23"/>
                <a:gd name="T39" fmla="*/ 0 h 35"/>
                <a:gd name="T40" fmla="*/ 14 w 23"/>
                <a:gd name="T41" fmla="*/ 2 h 35"/>
                <a:gd name="T42" fmla="*/ 12 w 23"/>
                <a:gd name="T43" fmla="*/ 4 h 35"/>
                <a:gd name="T44" fmla="*/ 10 w 23"/>
                <a:gd name="T45" fmla="*/ 8 h 35"/>
                <a:gd name="T46" fmla="*/ 10 w 23"/>
                <a:gd name="T47" fmla="*/ 8 h 35"/>
                <a:gd name="T48" fmla="*/ 10 w 23"/>
                <a:gd name="T49" fmla="*/ 6 h 35"/>
                <a:gd name="T50" fmla="*/ 10 w 23"/>
                <a:gd name="T51" fmla="*/ 6 h 35"/>
                <a:gd name="T52" fmla="*/ 9 w 23"/>
                <a:gd name="T53" fmla="*/ 1 h 35"/>
                <a:gd name="T54" fmla="*/ 0 w 23"/>
                <a:gd name="T55" fmla="*/ 1 h 35"/>
                <a:gd name="T56" fmla="*/ 0 w 23"/>
                <a:gd name="T57" fmla="*/ 1 h 35"/>
                <a:gd name="T58" fmla="*/ 1 w 23"/>
                <a:gd name="T59" fmla="*/ 5 h 35"/>
                <a:gd name="T60" fmla="*/ 1 w 23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" h="35">
                  <a:moveTo>
                    <a:pt x="1" y="5"/>
                  </a:moveTo>
                  <a:lnTo>
                    <a:pt x="1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3" y="1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21"/>
            <p:cNvSpPr>
              <a:spLocks noEditPoints="1"/>
            </p:cNvSpPr>
            <p:nvPr userDrawn="1"/>
          </p:nvSpPr>
          <p:spPr bwMode="auto">
            <a:xfrm>
              <a:off x="1054" y="4223"/>
              <a:ext cx="43" cy="48"/>
            </a:xfrm>
            <a:custGeom>
              <a:avLst/>
              <a:gdLst>
                <a:gd name="T0" fmla="*/ 0 w 43"/>
                <a:gd name="T1" fmla="*/ 48 h 48"/>
                <a:gd name="T2" fmla="*/ 9 w 43"/>
                <a:gd name="T3" fmla="*/ 48 h 48"/>
                <a:gd name="T4" fmla="*/ 13 w 43"/>
                <a:gd name="T5" fmla="*/ 39 h 48"/>
                <a:gd name="T6" fmla="*/ 30 w 43"/>
                <a:gd name="T7" fmla="*/ 39 h 48"/>
                <a:gd name="T8" fmla="*/ 33 w 43"/>
                <a:gd name="T9" fmla="*/ 48 h 48"/>
                <a:gd name="T10" fmla="*/ 43 w 43"/>
                <a:gd name="T11" fmla="*/ 48 h 48"/>
                <a:gd name="T12" fmla="*/ 26 w 43"/>
                <a:gd name="T13" fmla="*/ 0 h 48"/>
                <a:gd name="T14" fmla="*/ 16 w 43"/>
                <a:gd name="T15" fmla="*/ 0 h 48"/>
                <a:gd name="T16" fmla="*/ 0 w 43"/>
                <a:gd name="T17" fmla="*/ 48 h 48"/>
                <a:gd name="T18" fmla="*/ 0 w 43"/>
                <a:gd name="T19" fmla="*/ 48 h 48"/>
                <a:gd name="T20" fmla="*/ 15 w 43"/>
                <a:gd name="T21" fmla="*/ 30 h 48"/>
                <a:gd name="T22" fmla="*/ 21 w 43"/>
                <a:gd name="T23" fmla="*/ 11 h 48"/>
                <a:gd name="T24" fmla="*/ 28 w 43"/>
                <a:gd name="T25" fmla="*/ 30 h 48"/>
                <a:gd name="T26" fmla="*/ 15 w 43"/>
                <a:gd name="T27" fmla="*/ 30 h 48"/>
                <a:gd name="T28" fmla="*/ 15 w 43"/>
                <a:gd name="T29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8">
                  <a:moveTo>
                    <a:pt x="0" y="48"/>
                  </a:moveTo>
                  <a:lnTo>
                    <a:pt x="9" y="48"/>
                  </a:lnTo>
                  <a:lnTo>
                    <a:pt x="13" y="39"/>
                  </a:lnTo>
                  <a:lnTo>
                    <a:pt x="30" y="39"/>
                  </a:lnTo>
                  <a:lnTo>
                    <a:pt x="33" y="48"/>
                  </a:lnTo>
                  <a:lnTo>
                    <a:pt x="43" y="48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15" y="30"/>
                  </a:moveTo>
                  <a:lnTo>
                    <a:pt x="21" y="11"/>
                  </a:lnTo>
                  <a:lnTo>
                    <a:pt x="28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1101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1 w 22"/>
                <a:gd name="T5" fmla="*/ 12 h 35"/>
                <a:gd name="T6" fmla="*/ 1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2 w 22"/>
                <a:gd name="T17" fmla="*/ 11 h 35"/>
                <a:gd name="T18" fmla="*/ 14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2 w 22"/>
                <a:gd name="T43" fmla="*/ 4 h 35"/>
                <a:gd name="T44" fmla="*/ 10 w 22"/>
                <a:gd name="T45" fmla="*/ 8 h 35"/>
                <a:gd name="T46" fmla="*/ 10 w 22"/>
                <a:gd name="T47" fmla="*/ 8 h 35"/>
                <a:gd name="T48" fmla="*/ 10 w 22"/>
                <a:gd name="T49" fmla="*/ 6 h 35"/>
                <a:gd name="T50" fmla="*/ 10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1128" y="4222"/>
              <a:ext cx="34" cy="50"/>
            </a:xfrm>
            <a:custGeom>
              <a:avLst/>
              <a:gdLst>
                <a:gd name="T0" fmla="*/ 1 w 34"/>
                <a:gd name="T1" fmla="*/ 41 h 50"/>
                <a:gd name="T2" fmla="*/ 1 w 34"/>
                <a:gd name="T3" fmla="*/ 43 h 50"/>
                <a:gd name="T4" fmla="*/ 1 w 34"/>
                <a:gd name="T5" fmla="*/ 43 h 50"/>
                <a:gd name="T6" fmla="*/ 1 w 34"/>
                <a:gd name="T7" fmla="*/ 43 h 50"/>
                <a:gd name="T8" fmla="*/ 0 w 34"/>
                <a:gd name="T9" fmla="*/ 49 h 50"/>
                <a:gd name="T10" fmla="*/ 9 w 34"/>
                <a:gd name="T11" fmla="*/ 49 h 50"/>
                <a:gd name="T12" fmla="*/ 9 w 34"/>
                <a:gd name="T13" fmla="*/ 49 h 50"/>
                <a:gd name="T14" fmla="*/ 9 w 34"/>
                <a:gd name="T15" fmla="*/ 45 h 50"/>
                <a:gd name="T16" fmla="*/ 9 w 34"/>
                <a:gd name="T17" fmla="*/ 45 h 50"/>
                <a:gd name="T18" fmla="*/ 11 w 34"/>
                <a:gd name="T19" fmla="*/ 47 h 50"/>
                <a:gd name="T20" fmla="*/ 13 w 34"/>
                <a:gd name="T21" fmla="*/ 49 h 50"/>
                <a:gd name="T22" fmla="*/ 15 w 34"/>
                <a:gd name="T23" fmla="*/ 50 h 50"/>
                <a:gd name="T24" fmla="*/ 19 w 34"/>
                <a:gd name="T25" fmla="*/ 50 h 50"/>
                <a:gd name="T26" fmla="*/ 19 w 34"/>
                <a:gd name="T27" fmla="*/ 50 h 50"/>
                <a:gd name="T28" fmla="*/ 22 w 34"/>
                <a:gd name="T29" fmla="*/ 50 h 50"/>
                <a:gd name="T30" fmla="*/ 25 w 34"/>
                <a:gd name="T31" fmla="*/ 49 h 50"/>
                <a:gd name="T32" fmla="*/ 27 w 34"/>
                <a:gd name="T33" fmla="*/ 47 h 50"/>
                <a:gd name="T34" fmla="*/ 29 w 34"/>
                <a:gd name="T35" fmla="*/ 45 h 50"/>
                <a:gd name="T36" fmla="*/ 33 w 34"/>
                <a:gd name="T37" fmla="*/ 40 h 50"/>
                <a:gd name="T38" fmla="*/ 34 w 34"/>
                <a:gd name="T39" fmla="*/ 32 h 50"/>
                <a:gd name="T40" fmla="*/ 34 w 34"/>
                <a:gd name="T41" fmla="*/ 32 h 50"/>
                <a:gd name="T42" fmla="*/ 33 w 34"/>
                <a:gd name="T43" fmla="*/ 25 h 50"/>
                <a:gd name="T44" fmla="*/ 29 w 34"/>
                <a:gd name="T45" fmla="*/ 19 h 50"/>
                <a:gd name="T46" fmla="*/ 25 w 34"/>
                <a:gd name="T47" fmla="*/ 15 h 50"/>
                <a:gd name="T48" fmla="*/ 23 w 34"/>
                <a:gd name="T49" fmla="*/ 14 h 50"/>
                <a:gd name="T50" fmla="*/ 20 w 34"/>
                <a:gd name="T51" fmla="*/ 14 h 50"/>
                <a:gd name="T52" fmla="*/ 20 w 34"/>
                <a:gd name="T53" fmla="*/ 14 h 50"/>
                <a:gd name="T54" fmla="*/ 16 w 34"/>
                <a:gd name="T55" fmla="*/ 14 h 50"/>
                <a:gd name="T56" fmla="*/ 14 w 34"/>
                <a:gd name="T57" fmla="*/ 15 h 50"/>
                <a:gd name="T58" fmla="*/ 10 w 34"/>
                <a:gd name="T59" fmla="*/ 19 h 50"/>
                <a:gd name="T60" fmla="*/ 10 w 34"/>
                <a:gd name="T61" fmla="*/ 0 h 50"/>
                <a:gd name="T62" fmla="*/ 1 w 34"/>
                <a:gd name="T63" fmla="*/ 0 h 50"/>
                <a:gd name="T64" fmla="*/ 1 w 34"/>
                <a:gd name="T65" fmla="*/ 41 h 50"/>
                <a:gd name="T66" fmla="*/ 1 w 34"/>
                <a:gd name="T67" fmla="*/ 41 h 50"/>
                <a:gd name="T68" fmla="*/ 25 w 34"/>
                <a:gd name="T69" fmla="*/ 32 h 50"/>
                <a:gd name="T70" fmla="*/ 25 w 34"/>
                <a:gd name="T71" fmla="*/ 32 h 50"/>
                <a:gd name="T72" fmla="*/ 24 w 34"/>
                <a:gd name="T73" fmla="*/ 36 h 50"/>
                <a:gd name="T74" fmla="*/ 23 w 34"/>
                <a:gd name="T75" fmla="*/ 40 h 50"/>
                <a:gd name="T76" fmla="*/ 21 w 34"/>
                <a:gd name="T77" fmla="*/ 42 h 50"/>
                <a:gd name="T78" fmla="*/ 18 w 34"/>
                <a:gd name="T79" fmla="*/ 43 h 50"/>
                <a:gd name="T80" fmla="*/ 18 w 34"/>
                <a:gd name="T81" fmla="*/ 43 h 50"/>
                <a:gd name="T82" fmla="*/ 14 w 34"/>
                <a:gd name="T83" fmla="*/ 42 h 50"/>
                <a:gd name="T84" fmla="*/ 12 w 34"/>
                <a:gd name="T85" fmla="*/ 40 h 50"/>
                <a:gd name="T86" fmla="*/ 10 w 34"/>
                <a:gd name="T87" fmla="*/ 36 h 50"/>
                <a:gd name="T88" fmla="*/ 10 w 34"/>
                <a:gd name="T89" fmla="*/ 32 h 50"/>
                <a:gd name="T90" fmla="*/ 10 w 34"/>
                <a:gd name="T91" fmla="*/ 32 h 50"/>
                <a:gd name="T92" fmla="*/ 11 w 34"/>
                <a:gd name="T93" fmla="*/ 28 h 50"/>
                <a:gd name="T94" fmla="*/ 12 w 34"/>
                <a:gd name="T95" fmla="*/ 25 h 50"/>
                <a:gd name="T96" fmla="*/ 14 w 34"/>
                <a:gd name="T97" fmla="*/ 23 h 50"/>
                <a:gd name="T98" fmla="*/ 18 w 34"/>
                <a:gd name="T99" fmla="*/ 22 h 50"/>
                <a:gd name="T100" fmla="*/ 18 w 34"/>
                <a:gd name="T101" fmla="*/ 22 h 50"/>
                <a:gd name="T102" fmla="*/ 21 w 34"/>
                <a:gd name="T103" fmla="*/ 23 h 50"/>
                <a:gd name="T104" fmla="*/ 23 w 34"/>
                <a:gd name="T105" fmla="*/ 25 h 50"/>
                <a:gd name="T106" fmla="*/ 24 w 34"/>
                <a:gd name="T107" fmla="*/ 28 h 50"/>
                <a:gd name="T108" fmla="*/ 25 w 34"/>
                <a:gd name="T109" fmla="*/ 32 h 50"/>
                <a:gd name="T110" fmla="*/ 25 w 34"/>
                <a:gd name="T11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50">
                  <a:moveTo>
                    <a:pt x="1" y="4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11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5" y="49"/>
                  </a:lnTo>
                  <a:lnTo>
                    <a:pt x="27" y="47"/>
                  </a:lnTo>
                  <a:lnTo>
                    <a:pt x="29" y="45"/>
                  </a:lnTo>
                  <a:lnTo>
                    <a:pt x="33" y="4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3" y="25"/>
                  </a:lnTo>
                  <a:lnTo>
                    <a:pt x="29" y="19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1" y="0"/>
                  </a:lnTo>
                  <a:lnTo>
                    <a:pt x="1" y="41"/>
                  </a:lnTo>
                  <a:lnTo>
                    <a:pt x="1" y="41"/>
                  </a:lnTo>
                  <a:close/>
                  <a:moveTo>
                    <a:pt x="25" y="32"/>
                  </a:moveTo>
                  <a:lnTo>
                    <a:pt x="25" y="32"/>
                  </a:lnTo>
                  <a:lnTo>
                    <a:pt x="24" y="36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28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4" y="28"/>
                  </a:lnTo>
                  <a:lnTo>
                    <a:pt x="25" y="32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1166" y="4236"/>
              <a:ext cx="34" cy="36"/>
            </a:xfrm>
            <a:custGeom>
              <a:avLst/>
              <a:gdLst>
                <a:gd name="T0" fmla="*/ 34 w 34"/>
                <a:gd name="T1" fmla="*/ 18 h 36"/>
                <a:gd name="T2" fmla="*/ 34 w 34"/>
                <a:gd name="T3" fmla="*/ 18 h 36"/>
                <a:gd name="T4" fmla="*/ 32 w 34"/>
                <a:gd name="T5" fmla="*/ 11 h 36"/>
                <a:gd name="T6" fmla="*/ 31 w 34"/>
                <a:gd name="T7" fmla="*/ 8 h 36"/>
                <a:gd name="T8" fmla="*/ 29 w 34"/>
                <a:gd name="T9" fmla="*/ 4 h 36"/>
                <a:gd name="T10" fmla="*/ 27 w 34"/>
                <a:gd name="T11" fmla="*/ 2 h 36"/>
                <a:gd name="T12" fmla="*/ 24 w 34"/>
                <a:gd name="T13" fmla="*/ 1 h 36"/>
                <a:gd name="T14" fmla="*/ 21 w 34"/>
                <a:gd name="T15" fmla="*/ 0 h 36"/>
                <a:gd name="T16" fmla="*/ 17 w 34"/>
                <a:gd name="T17" fmla="*/ 0 h 36"/>
                <a:gd name="T18" fmla="*/ 17 w 34"/>
                <a:gd name="T19" fmla="*/ 0 h 36"/>
                <a:gd name="T20" fmla="*/ 14 w 34"/>
                <a:gd name="T21" fmla="*/ 0 h 36"/>
                <a:gd name="T22" fmla="*/ 10 w 34"/>
                <a:gd name="T23" fmla="*/ 1 h 36"/>
                <a:gd name="T24" fmla="*/ 8 w 34"/>
                <a:gd name="T25" fmla="*/ 3 h 36"/>
                <a:gd name="T26" fmla="*/ 4 w 34"/>
                <a:gd name="T27" fmla="*/ 5 h 36"/>
                <a:gd name="T28" fmla="*/ 3 w 34"/>
                <a:gd name="T29" fmla="*/ 8 h 36"/>
                <a:gd name="T30" fmla="*/ 1 w 34"/>
                <a:gd name="T31" fmla="*/ 11 h 36"/>
                <a:gd name="T32" fmla="*/ 0 w 34"/>
                <a:gd name="T33" fmla="*/ 15 h 36"/>
                <a:gd name="T34" fmla="*/ 0 w 34"/>
                <a:gd name="T35" fmla="*/ 18 h 36"/>
                <a:gd name="T36" fmla="*/ 0 w 34"/>
                <a:gd name="T37" fmla="*/ 18 h 36"/>
                <a:gd name="T38" fmla="*/ 0 w 34"/>
                <a:gd name="T39" fmla="*/ 22 h 36"/>
                <a:gd name="T40" fmla="*/ 1 w 34"/>
                <a:gd name="T41" fmla="*/ 26 h 36"/>
                <a:gd name="T42" fmla="*/ 3 w 34"/>
                <a:gd name="T43" fmla="*/ 29 h 36"/>
                <a:gd name="T44" fmla="*/ 4 w 34"/>
                <a:gd name="T45" fmla="*/ 32 h 36"/>
                <a:gd name="T46" fmla="*/ 8 w 34"/>
                <a:gd name="T47" fmla="*/ 33 h 36"/>
                <a:gd name="T48" fmla="*/ 10 w 34"/>
                <a:gd name="T49" fmla="*/ 35 h 36"/>
                <a:gd name="T50" fmla="*/ 14 w 34"/>
                <a:gd name="T51" fmla="*/ 36 h 36"/>
                <a:gd name="T52" fmla="*/ 17 w 34"/>
                <a:gd name="T53" fmla="*/ 36 h 36"/>
                <a:gd name="T54" fmla="*/ 17 w 34"/>
                <a:gd name="T55" fmla="*/ 36 h 36"/>
                <a:gd name="T56" fmla="*/ 23 w 34"/>
                <a:gd name="T57" fmla="*/ 35 h 36"/>
                <a:gd name="T58" fmla="*/ 27 w 34"/>
                <a:gd name="T59" fmla="*/ 33 h 36"/>
                <a:gd name="T60" fmla="*/ 30 w 34"/>
                <a:gd name="T61" fmla="*/ 30 h 36"/>
                <a:gd name="T62" fmla="*/ 32 w 34"/>
                <a:gd name="T63" fmla="*/ 26 h 36"/>
                <a:gd name="T64" fmla="*/ 25 w 34"/>
                <a:gd name="T65" fmla="*/ 26 h 36"/>
                <a:gd name="T66" fmla="*/ 25 w 34"/>
                <a:gd name="T67" fmla="*/ 26 h 36"/>
                <a:gd name="T68" fmla="*/ 22 w 34"/>
                <a:gd name="T69" fmla="*/ 28 h 36"/>
                <a:gd name="T70" fmla="*/ 17 w 34"/>
                <a:gd name="T71" fmla="*/ 29 h 36"/>
                <a:gd name="T72" fmla="*/ 17 w 34"/>
                <a:gd name="T73" fmla="*/ 29 h 36"/>
                <a:gd name="T74" fmla="*/ 14 w 34"/>
                <a:gd name="T75" fmla="*/ 29 h 36"/>
                <a:gd name="T76" fmla="*/ 12 w 34"/>
                <a:gd name="T77" fmla="*/ 27 h 36"/>
                <a:gd name="T78" fmla="*/ 10 w 34"/>
                <a:gd name="T79" fmla="*/ 25 h 36"/>
                <a:gd name="T80" fmla="*/ 9 w 34"/>
                <a:gd name="T81" fmla="*/ 20 h 36"/>
                <a:gd name="T82" fmla="*/ 34 w 34"/>
                <a:gd name="T83" fmla="*/ 20 h 36"/>
                <a:gd name="T84" fmla="*/ 34 w 34"/>
                <a:gd name="T85" fmla="*/ 20 h 36"/>
                <a:gd name="T86" fmla="*/ 34 w 34"/>
                <a:gd name="T87" fmla="*/ 18 h 36"/>
                <a:gd name="T88" fmla="*/ 34 w 34"/>
                <a:gd name="T89" fmla="*/ 18 h 36"/>
                <a:gd name="T90" fmla="*/ 10 w 34"/>
                <a:gd name="T91" fmla="*/ 14 h 36"/>
                <a:gd name="T92" fmla="*/ 10 w 34"/>
                <a:gd name="T93" fmla="*/ 14 h 36"/>
                <a:gd name="T94" fmla="*/ 11 w 34"/>
                <a:gd name="T95" fmla="*/ 11 h 36"/>
                <a:gd name="T96" fmla="*/ 12 w 34"/>
                <a:gd name="T97" fmla="*/ 9 h 36"/>
                <a:gd name="T98" fmla="*/ 14 w 34"/>
                <a:gd name="T99" fmla="*/ 8 h 36"/>
                <a:gd name="T100" fmla="*/ 17 w 34"/>
                <a:gd name="T101" fmla="*/ 6 h 36"/>
                <a:gd name="T102" fmla="*/ 17 w 34"/>
                <a:gd name="T103" fmla="*/ 6 h 36"/>
                <a:gd name="T104" fmla="*/ 20 w 34"/>
                <a:gd name="T105" fmla="*/ 8 h 36"/>
                <a:gd name="T106" fmla="*/ 22 w 34"/>
                <a:gd name="T107" fmla="*/ 9 h 36"/>
                <a:gd name="T108" fmla="*/ 24 w 34"/>
                <a:gd name="T109" fmla="*/ 11 h 36"/>
                <a:gd name="T110" fmla="*/ 24 w 34"/>
                <a:gd name="T111" fmla="*/ 14 h 36"/>
                <a:gd name="T112" fmla="*/ 10 w 34"/>
                <a:gd name="T113" fmla="*/ 14 h 36"/>
                <a:gd name="T114" fmla="*/ 10 w 34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" h="36">
                  <a:moveTo>
                    <a:pt x="34" y="18"/>
                  </a:moveTo>
                  <a:lnTo>
                    <a:pt x="34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3"/>
                  </a:lnTo>
                  <a:lnTo>
                    <a:pt x="10" y="35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8"/>
                  </a:lnTo>
                  <a:close/>
                  <a:moveTo>
                    <a:pt x="10" y="14"/>
                  </a:moveTo>
                  <a:lnTo>
                    <a:pt x="10" y="14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5"/>
            <p:cNvSpPr>
              <a:spLocks noEditPoints="1"/>
            </p:cNvSpPr>
            <p:nvPr userDrawn="1"/>
          </p:nvSpPr>
          <p:spPr bwMode="auto">
            <a:xfrm>
              <a:off x="1205" y="4222"/>
              <a:ext cx="11" cy="49"/>
            </a:xfrm>
            <a:custGeom>
              <a:avLst/>
              <a:gdLst>
                <a:gd name="T0" fmla="*/ 1 w 11"/>
                <a:gd name="T1" fmla="*/ 49 h 49"/>
                <a:gd name="T2" fmla="*/ 11 w 11"/>
                <a:gd name="T3" fmla="*/ 49 h 49"/>
                <a:gd name="T4" fmla="*/ 11 w 11"/>
                <a:gd name="T5" fmla="*/ 15 h 49"/>
                <a:gd name="T6" fmla="*/ 1 w 11"/>
                <a:gd name="T7" fmla="*/ 15 h 49"/>
                <a:gd name="T8" fmla="*/ 1 w 11"/>
                <a:gd name="T9" fmla="*/ 49 h 49"/>
                <a:gd name="T10" fmla="*/ 1 w 11"/>
                <a:gd name="T11" fmla="*/ 49 h 49"/>
                <a:gd name="T12" fmla="*/ 0 w 11"/>
                <a:gd name="T13" fmla="*/ 6 h 49"/>
                <a:gd name="T14" fmla="*/ 0 w 11"/>
                <a:gd name="T15" fmla="*/ 6 h 49"/>
                <a:gd name="T16" fmla="*/ 1 w 11"/>
                <a:gd name="T17" fmla="*/ 8 h 49"/>
                <a:gd name="T18" fmla="*/ 2 w 11"/>
                <a:gd name="T19" fmla="*/ 9 h 49"/>
                <a:gd name="T20" fmla="*/ 3 w 11"/>
                <a:gd name="T21" fmla="*/ 10 h 49"/>
                <a:gd name="T22" fmla="*/ 5 w 11"/>
                <a:gd name="T23" fmla="*/ 10 h 49"/>
                <a:gd name="T24" fmla="*/ 5 w 11"/>
                <a:gd name="T25" fmla="*/ 10 h 49"/>
                <a:gd name="T26" fmla="*/ 8 w 11"/>
                <a:gd name="T27" fmla="*/ 10 h 49"/>
                <a:gd name="T28" fmla="*/ 10 w 11"/>
                <a:gd name="T29" fmla="*/ 9 h 49"/>
                <a:gd name="T30" fmla="*/ 11 w 11"/>
                <a:gd name="T31" fmla="*/ 8 h 49"/>
                <a:gd name="T32" fmla="*/ 11 w 11"/>
                <a:gd name="T33" fmla="*/ 6 h 49"/>
                <a:gd name="T34" fmla="*/ 11 w 11"/>
                <a:gd name="T35" fmla="*/ 6 h 49"/>
                <a:gd name="T36" fmla="*/ 11 w 11"/>
                <a:gd name="T37" fmla="*/ 3 h 49"/>
                <a:gd name="T38" fmla="*/ 10 w 11"/>
                <a:gd name="T39" fmla="*/ 1 h 49"/>
                <a:gd name="T40" fmla="*/ 8 w 11"/>
                <a:gd name="T41" fmla="*/ 0 h 49"/>
                <a:gd name="T42" fmla="*/ 5 w 11"/>
                <a:gd name="T43" fmla="*/ 0 h 49"/>
                <a:gd name="T44" fmla="*/ 5 w 11"/>
                <a:gd name="T45" fmla="*/ 0 h 49"/>
                <a:gd name="T46" fmla="*/ 3 w 11"/>
                <a:gd name="T47" fmla="*/ 0 h 49"/>
                <a:gd name="T48" fmla="*/ 2 w 11"/>
                <a:gd name="T49" fmla="*/ 1 h 49"/>
                <a:gd name="T50" fmla="*/ 1 w 11"/>
                <a:gd name="T51" fmla="*/ 3 h 49"/>
                <a:gd name="T52" fmla="*/ 0 w 11"/>
                <a:gd name="T53" fmla="*/ 6 h 49"/>
                <a:gd name="T54" fmla="*/ 0 w 11"/>
                <a:gd name="T55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" h="49">
                  <a:moveTo>
                    <a:pt x="1" y="49"/>
                  </a:moveTo>
                  <a:lnTo>
                    <a:pt x="11" y="49"/>
                  </a:lnTo>
                  <a:lnTo>
                    <a:pt x="11" y="15"/>
                  </a:lnTo>
                  <a:lnTo>
                    <a:pt x="1" y="15"/>
                  </a:lnTo>
                  <a:lnTo>
                    <a:pt x="1" y="49"/>
                  </a:lnTo>
                  <a:lnTo>
                    <a:pt x="1" y="49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1221" y="4226"/>
              <a:ext cx="23" cy="46"/>
            </a:xfrm>
            <a:custGeom>
              <a:avLst/>
              <a:gdLst>
                <a:gd name="T0" fmla="*/ 15 w 23"/>
                <a:gd name="T1" fmla="*/ 0 h 46"/>
                <a:gd name="T2" fmla="*/ 7 w 23"/>
                <a:gd name="T3" fmla="*/ 0 h 46"/>
                <a:gd name="T4" fmla="*/ 6 w 23"/>
                <a:gd name="T5" fmla="*/ 11 h 46"/>
                <a:gd name="T6" fmla="*/ 0 w 23"/>
                <a:gd name="T7" fmla="*/ 11 h 46"/>
                <a:gd name="T8" fmla="*/ 0 w 23"/>
                <a:gd name="T9" fmla="*/ 18 h 46"/>
                <a:gd name="T10" fmla="*/ 6 w 23"/>
                <a:gd name="T11" fmla="*/ 18 h 46"/>
                <a:gd name="T12" fmla="*/ 6 w 23"/>
                <a:gd name="T13" fmla="*/ 31 h 46"/>
                <a:gd name="T14" fmla="*/ 6 w 23"/>
                <a:gd name="T15" fmla="*/ 31 h 46"/>
                <a:gd name="T16" fmla="*/ 6 w 23"/>
                <a:gd name="T17" fmla="*/ 35 h 46"/>
                <a:gd name="T18" fmla="*/ 6 w 23"/>
                <a:gd name="T19" fmla="*/ 35 h 46"/>
                <a:gd name="T20" fmla="*/ 6 w 23"/>
                <a:gd name="T21" fmla="*/ 40 h 46"/>
                <a:gd name="T22" fmla="*/ 8 w 23"/>
                <a:gd name="T23" fmla="*/ 43 h 46"/>
                <a:gd name="T24" fmla="*/ 8 w 23"/>
                <a:gd name="T25" fmla="*/ 43 h 46"/>
                <a:gd name="T26" fmla="*/ 11 w 23"/>
                <a:gd name="T27" fmla="*/ 45 h 46"/>
                <a:gd name="T28" fmla="*/ 15 w 23"/>
                <a:gd name="T29" fmla="*/ 46 h 46"/>
                <a:gd name="T30" fmla="*/ 15 w 23"/>
                <a:gd name="T31" fmla="*/ 46 h 46"/>
                <a:gd name="T32" fmla="*/ 20 w 23"/>
                <a:gd name="T33" fmla="*/ 46 h 46"/>
                <a:gd name="T34" fmla="*/ 23 w 23"/>
                <a:gd name="T35" fmla="*/ 44 h 46"/>
                <a:gd name="T36" fmla="*/ 23 w 23"/>
                <a:gd name="T37" fmla="*/ 37 h 46"/>
                <a:gd name="T38" fmla="*/ 23 w 23"/>
                <a:gd name="T39" fmla="*/ 37 h 46"/>
                <a:gd name="T40" fmla="*/ 19 w 23"/>
                <a:gd name="T41" fmla="*/ 38 h 46"/>
                <a:gd name="T42" fmla="*/ 19 w 23"/>
                <a:gd name="T43" fmla="*/ 38 h 46"/>
                <a:gd name="T44" fmla="*/ 16 w 23"/>
                <a:gd name="T45" fmla="*/ 38 h 46"/>
                <a:gd name="T46" fmla="*/ 15 w 23"/>
                <a:gd name="T47" fmla="*/ 38 h 46"/>
                <a:gd name="T48" fmla="*/ 14 w 23"/>
                <a:gd name="T49" fmla="*/ 34 h 46"/>
                <a:gd name="T50" fmla="*/ 14 w 23"/>
                <a:gd name="T51" fmla="*/ 34 h 46"/>
                <a:gd name="T52" fmla="*/ 14 w 23"/>
                <a:gd name="T53" fmla="*/ 31 h 46"/>
                <a:gd name="T54" fmla="*/ 15 w 23"/>
                <a:gd name="T55" fmla="*/ 18 h 46"/>
                <a:gd name="T56" fmla="*/ 22 w 23"/>
                <a:gd name="T57" fmla="*/ 18 h 46"/>
                <a:gd name="T58" fmla="*/ 22 w 23"/>
                <a:gd name="T59" fmla="*/ 11 h 46"/>
                <a:gd name="T60" fmla="*/ 15 w 23"/>
                <a:gd name="T61" fmla="*/ 11 h 46"/>
                <a:gd name="T62" fmla="*/ 15 w 23"/>
                <a:gd name="T63" fmla="*/ 0 h 46"/>
                <a:gd name="T64" fmla="*/ 15 w 23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" h="46">
                  <a:moveTo>
                    <a:pt x="15" y="0"/>
                  </a:moveTo>
                  <a:lnTo>
                    <a:pt x="7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40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20" y="46"/>
                  </a:lnTo>
                  <a:lnTo>
                    <a:pt x="23" y="44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1"/>
                  </a:lnTo>
                  <a:lnTo>
                    <a:pt x="15" y="18"/>
                  </a:lnTo>
                  <a:lnTo>
                    <a:pt x="22" y="18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76" y="4188"/>
              <a:ext cx="128" cy="126"/>
            </a:xfrm>
            <a:custGeom>
              <a:avLst/>
              <a:gdLst>
                <a:gd name="T0" fmla="*/ 0 w 128"/>
                <a:gd name="T1" fmla="*/ 63 h 126"/>
                <a:gd name="T2" fmla="*/ 1 w 128"/>
                <a:gd name="T3" fmla="*/ 50 h 126"/>
                <a:gd name="T4" fmla="*/ 11 w 128"/>
                <a:gd name="T5" fmla="*/ 28 h 126"/>
                <a:gd name="T6" fmla="*/ 28 w 128"/>
                <a:gd name="T7" fmla="*/ 11 h 126"/>
                <a:gd name="T8" fmla="*/ 51 w 128"/>
                <a:gd name="T9" fmla="*/ 1 h 126"/>
                <a:gd name="T10" fmla="*/ 64 w 128"/>
                <a:gd name="T11" fmla="*/ 0 h 126"/>
                <a:gd name="T12" fmla="*/ 70 w 128"/>
                <a:gd name="T13" fmla="*/ 0 h 126"/>
                <a:gd name="T14" fmla="*/ 88 w 128"/>
                <a:gd name="T15" fmla="*/ 5 h 126"/>
                <a:gd name="T16" fmla="*/ 108 w 128"/>
                <a:gd name="T17" fmla="*/ 18 h 126"/>
                <a:gd name="T18" fmla="*/ 122 w 128"/>
                <a:gd name="T19" fmla="*/ 38 h 126"/>
                <a:gd name="T20" fmla="*/ 127 w 128"/>
                <a:gd name="T21" fmla="*/ 57 h 126"/>
                <a:gd name="T22" fmla="*/ 128 w 128"/>
                <a:gd name="T23" fmla="*/ 63 h 126"/>
                <a:gd name="T24" fmla="*/ 125 w 128"/>
                <a:gd name="T25" fmla="*/ 76 h 126"/>
                <a:gd name="T26" fmla="*/ 116 w 128"/>
                <a:gd name="T27" fmla="*/ 98 h 126"/>
                <a:gd name="T28" fmla="*/ 98 w 128"/>
                <a:gd name="T29" fmla="*/ 115 h 126"/>
                <a:gd name="T30" fmla="*/ 76 w 128"/>
                <a:gd name="T31" fmla="*/ 125 h 126"/>
                <a:gd name="T32" fmla="*/ 64 w 128"/>
                <a:gd name="T33" fmla="*/ 126 h 126"/>
                <a:gd name="T34" fmla="*/ 52 w 128"/>
                <a:gd name="T35" fmla="*/ 125 h 126"/>
                <a:gd name="T36" fmla="*/ 31 w 128"/>
                <a:gd name="T37" fmla="*/ 117 h 126"/>
                <a:gd name="T38" fmla="*/ 23 w 128"/>
                <a:gd name="T39" fmla="*/ 111 h 126"/>
                <a:gd name="T40" fmla="*/ 78 w 128"/>
                <a:gd name="T41" fmla="*/ 68 h 126"/>
                <a:gd name="T42" fmla="*/ 63 w 128"/>
                <a:gd name="T43" fmla="*/ 68 h 126"/>
                <a:gd name="T44" fmla="*/ 58 w 128"/>
                <a:gd name="T45" fmla="*/ 69 h 126"/>
                <a:gd name="T46" fmla="*/ 53 w 128"/>
                <a:gd name="T47" fmla="*/ 72 h 126"/>
                <a:gd name="T48" fmla="*/ 51 w 128"/>
                <a:gd name="T49" fmla="*/ 75 h 126"/>
                <a:gd name="T50" fmla="*/ 42 w 128"/>
                <a:gd name="T51" fmla="*/ 90 h 126"/>
                <a:gd name="T52" fmla="*/ 43 w 128"/>
                <a:gd name="T53" fmla="*/ 92 h 126"/>
                <a:gd name="T54" fmla="*/ 117 w 128"/>
                <a:gd name="T55" fmla="*/ 92 h 126"/>
                <a:gd name="T56" fmla="*/ 119 w 128"/>
                <a:gd name="T57" fmla="*/ 91 h 126"/>
                <a:gd name="T58" fmla="*/ 65 w 128"/>
                <a:gd name="T59" fmla="*/ 2 h 126"/>
                <a:gd name="T60" fmla="*/ 63 w 128"/>
                <a:gd name="T61" fmla="*/ 1 h 126"/>
                <a:gd name="T62" fmla="*/ 7 w 128"/>
                <a:gd name="T63" fmla="*/ 93 h 126"/>
                <a:gd name="T64" fmla="*/ 3 w 128"/>
                <a:gd name="T65" fmla="*/ 85 h 126"/>
                <a:gd name="T66" fmla="*/ 0 w 128"/>
                <a:gd name="T67" fmla="*/ 70 h 126"/>
                <a:gd name="T68" fmla="*/ 0 w 128"/>
                <a:gd name="T69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6">
                  <a:moveTo>
                    <a:pt x="0" y="63"/>
                  </a:moveTo>
                  <a:lnTo>
                    <a:pt x="0" y="63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4" y="38"/>
                  </a:lnTo>
                  <a:lnTo>
                    <a:pt x="11" y="28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8" y="5"/>
                  </a:lnTo>
                  <a:lnTo>
                    <a:pt x="98" y="11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5" y="50"/>
                  </a:lnTo>
                  <a:lnTo>
                    <a:pt x="127" y="57"/>
                  </a:lnTo>
                  <a:lnTo>
                    <a:pt x="128" y="63"/>
                  </a:lnTo>
                  <a:lnTo>
                    <a:pt x="128" y="63"/>
                  </a:lnTo>
                  <a:lnTo>
                    <a:pt x="127" y="69"/>
                  </a:lnTo>
                  <a:lnTo>
                    <a:pt x="125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98" y="115"/>
                  </a:lnTo>
                  <a:lnTo>
                    <a:pt x="88" y="121"/>
                  </a:lnTo>
                  <a:lnTo>
                    <a:pt x="76" y="125"/>
                  </a:lnTo>
                  <a:lnTo>
                    <a:pt x="70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52" y="125"/>
                  </a:lnTo>
                  <a:lnTo>
                    <a:pt x="41" y="122"/>
                  </a:lnTo>
                  <a:lnTo>
                    <a:pt x="31" y="117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63" y="44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58" y="69"/>
                  </a:lnTo>
                  <a:lnTo>
                    <a:pt x="55" y="70"/>
                  </a:lnTo>
                  <a:lnTo>
                    <a:pt x="53" y="72"/>
                  </a:lnTo>
                  <a:lnTo>
                    <a:pt x="51" y="75"/>
                  </a:lnTo>
                  <a:lnTo>
                    <a:pt x="51" y="75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1" y="91"/>
                  </a:lnTo>
                  <a:lnTo>
                    <a:pt x="43" y="92"/>
                  </a:lnTo>
                  <a:lnTo>
                    <a:pt x="92" y="92"/>
                  </a:lnTo>
                  <a:lnTo>
                    <a:pt x="117" y="92"/>
                  </a:lnTo>
                  <a:lnTo>
                    <a:pt x="117" y="92"/>
                  </a:lnTo>
                  <a:lnTo>
                    <a:pt x="119" y="91"/>
                  </a:lnTo>
                  <a:lnTo>
                    <a:pt x="118" y="89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2" y="2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0310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7" r:id="rId2"/>
    <p:sldLayoutId id="2147483768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44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16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88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60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7575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152400" algn="l" defTabSz="917575" rtl="0" fontAlgn="base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90600" indent="-152400" algn="l" defTabSz="917575" rtl="0" fontAlgn="base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tzhalter"/>
          <p:cNvSpPr>
            <a:spLocks noGrp="1"/>
          </p:cNvSpPr>
          <p:nvPr>
            <p:ph type="title"/>
          </p:nvPr>
        </p:nvSpPr>
        <p:spPr>
          <a:xfrm>
            <a:off x="459026" y="275846"/>
            <a:ext cx="8262462" cy="114802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 Platzhalter"/>
          <p:cNvSpPr>
            <a:spLocks noGrp="1"/>
          </p:cNvSpPr>
          <p:nvPr>
            <p:ph type="body" idx="1"/>
          </p:nvPr>
        </p:nvSpPr>
        <p:spPr>
          <a:xfrm>
            <a:off x="459026" y="1634575"/>
            <a:ext cx="8262462" cy="46747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sp>
        <p:nvSpPr>
          <p:cNvPr id="13" name="Schwarze Linie"/>
          <p:cNvSpPr>
            <a:spLocks noChangeShapeType="1"/>
          </p:cNvSpPr>
          <p:nvPr/>
        </p:nvSpPr>
        <p:spPr bwMode="auto">
          <a:xfrm>
            <a:off x="107951" y="6609246"/>
            <a:ext cx="9072562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913943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9">
              <a:solidFill>
                <a:prstClr val="black"/>
              </a:solidFill>
            </a:endParaRPr>
          </a:p>
        </p:txBody>
      </p:sp>
      <p:sp>
        <p:nvSpPr>
          <p:cNvPr id="8" name="Fußzeile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619009"/>
            <a:ext cx="5652000" cy="25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dirty="0" smtClean="0"/>
              <a:t>Thema, 0. Monat 2015, © Bundesagentur für Arbeit</a:t>
            </a:r>
            <a:endParaRPr lang="de-DE" dirty="0"/>
          </a:p>
        </p:txBody>
      </p:sp>
      <p:sp>
        <p:nvSpPr>
          <p:cNvPr id="16" name="SeiteNr"/>
          <p:cNvSpPr>
            <a:spLocks noChangeArrowheads="1"/>
          </p:cNvSpPr>
          <p:nvPr/>
        </p:nvSpPr>
        <p:spPr bwMode="auto">
          <a:xfrm>
            <a:off x="8204201" y="6615960"/>
            <a:ext cx="919162" cy="2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40" tIns="44771" rIns="89540" bIns="44771"/>
          <a:lstStyle/>
          <a:p>
            <a:pPr algn="r" defTabSz="894902" eaLnBrk="0" fontAlgn="base" hangingPunct="0">
              <a:spcBef>
                <a:spcPct val="0"/>
              </a:spcBef>
              <a:spcAft>
                <a:spcPts val="200"/>
              </a:spcAft>
            </a:pPr>
            <a:r>
              <a:rPr lang="de-DE" sz="999" dirty="0">
                <a:solidFill>
                  <a:srgbClr val="000000"/>
                </a:solidFill>
              </a:rPr>
              <a:t>Seite </a:t>
            </a:r>
            <a:fld id="{74FECFAA-7E63-4B4B-BCB7-18CE54C41901}" type="slidenum">
              <a:rPr lang="de-DE" sz="999">
                <a:solidFill>
                  <a:srgbClr val="000000"/>
                </a:solidFill>
              </a:rPr>
              <a:pPr algn="r" defTabSz="894902" eaLnBrk="0" fontAlgn="base" hangingPunct="0">
                <a:spcBef>
                  <a:spcPct val="0"/>
                </a:spcBef>
                <a:spcAft>
                  <a:spcPts val="200"/>
                </a:spcAft>
              </a:pPr>
              <a:t>‹Nr.›</a:t>
            </a:fld>
            <a:endParaRPr lang="de-DE" sz="999" dirty="0">
              <a:solidFill>
                <a:srgbClr val="000000"/>
              </a:solidFill>
            </a:endParaRPr>
          </a:p>
        </p:txBody>
      </p:sp>
      <p:pic>
        <p:nvPicPr>
          <p:cNvPr id="27" name="Hak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7" y="102542"/>
            <a:ext cx="9076685" cy="105440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434975" y="6645275"/>
            <a:ext cx="1543050" cy="206375"/>
            <a:chOff x="274" y="4186"/>
            <a:chExt cx="972" cy="13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4" y="4186"/>
              <a:ext cx="97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457" y="4223"/>
              <a:ext cx="35" cy="48"/>
            </a:xfrm>
            <a:custGeom>
              <a:avLst/>
              <a:gdLst>
                <a:gd name="T0" fmla="*/ 0 w 35"/>
                <a:gd name="T1" fmla="*/ 48 h 48"/>
                <a:gd name="T2" fmla="*/ 11 w 35"/>
                <a:gd name="T3" fmla="*/ 48 h 48"/>
                <a:gd name="T4" fmla="*/ 11 w 35"/>
                <a:gd name="T5" fmla="*/ 48 h 48"/>
                <a:gd name="T6" fmla="*/ 20 w 35"/>
                <a:gd name="T7" fmla="*/ 48 h 48"/>
                <a:gd name="T8" fmla="*/ 25 w 35"/>
                <a:gd name="T9" fmla="*/ 47 h 48"/>
                <a:gd name="T10" fmla="*/ 25 w 35"/>
                <a:gd name="T11" fmla="*/ 47 h 48"/>
                <a:gd name="T12" fmla="*/ 30 w 35"/>
                <a:gd name="T13" fmla="*/ 45 h 48"/>
                <a:gd name="T14" fmla="*/ 32 w 35"/>
                <a:gd name="T15" fmla="*/ 43 h 48"/>
                <a:gd name="T16" fmla="*/ 34 w 35"/>
                <a:gd name="T17" fmla="*/ 39 h 48"/>
                <a:gd name="T18" fmla="*/ 35 w 35"/>
                <a:gd name="T19" fmla="*/ 34 h 48"/>
                <a:gd name="T20" fmla="*/ 35 w 35"/>
                <a:gd name="T21" fmla="*/ 34 h 48"/>
                <a:gd name="T22" fmla="*/ 34 w 35"/>
                <a:gd name="T23" fmla="*/ 30 h 48"/>
                <a:gd name="T24" fmla="*/ 32 w 35"/>
                <a:gd name="T25" fmla="*/ 27 h 48"/>
                <a:gd name="T26" fmla="*/ 29 w 35"/>
                <a:gd name="T27" fmla="*/ 24 h 48"/>
                <a:gd name="T28" fmla="*/ 24 w 35"/>
                <a:gd name="T29" fmla="*/ 23 h 48"/>
                <a:gd name="T30" fmla="*/ 24 w 35"/>
                <a:gd name="T31" fmla="*/ 23 h 48"/>
                <a:gd name="T32" fmla="*/ 28 w 35"/>
                <a:gd name="T33" fmla="*/ 21 h 48"/>
                <a:gd name="T34" fmla="*/ 30 w 35"/>
                <a:gd name="T35" fmla="*/ 18 h 48"/>
                <a:gd name="T36" fmla="*/ 32 w 35"/>
                <a:gd name="T37" fmla="*/ 15 h 48"/>
                <a:gd name="T38" fmla="*/ 32 w 35"/>
                <a:gd name="T39" fmla="*/ 12 h 48"/>
                <a:gd name="T40" fmla="*/ 32 w 35"/>
                <a:gd name="T41" fmla="*/ 12 h 48"/>
                <a:gd name="T42" fmla="*/ 32 w 35"/>
                <a:gd name="T43" fmla="*/ 9 h 48"/>
                <a:gd name="T44" fmla="*/ 30 w 35"/>
                <a:gd name="T45" fmla="*/ 6 h 48"/>
                <a:gd name="T46" fmla="*/ 28 w 35"/>
                <a:gd name="T47" fmla="*/ 2 h 48"/>
                <a:gd name="T48" fmla="*/ 24 w 35"/>
                <a:gd name="T49" fmla="*/ 1 h 48"/>
                <a:gd name="T50" fmla="*/ 24 w 35"/>
                <a:gd name="T51" fmla="*/ 1 h 48"/>
                <a:gd name="T52" fmla="*/ 20 w 35"/>
                <a:gd name="T53" fmla="*/ 0 h 48"/>
                <a:gd name="T54" fmla="*/ 12 w 35"/>
                <a:gd name="T55" fmla="*/ 0 h 48"/>
                <a:gd name="T56" fmla="*/ 0 w 35"/>
                <a:gd name="T57" fmla="*/ 0 h 48"/>
                <a:gd name="T58" fmla="*/ 0 w 35"/>
                <a:gd name="T59" fmla="*/ 48 h 48"/>
                <a:gd name="T60" fmla="*/ 0 w 35"/>
                <a:gd name="T61" fmla="*/ 48 h 48"/>
                <a:gd name="T62" fmla="*/ 9 w 35"/>
                <a:gd name="T63" fmla="*/ 8 h 48"/>
                <a:gd name="T64" fmla="*/ 12 w 35"/>
                <a:gd name="T65" fmla="*/ 8 h 48"/>
                <a:gd name="T66" fmla="*/ 12 w 35"/>
                <a:gd name="T67" fmla="*/ 8 h 48"/>
                <a:gd name="T68" fmla="*/ 18 w 35"/>
                <a:gd name="T69" fmla="*/ 8 h 48"/>
                <a:gd name="T70" fmla="*/ 21 w 35"/>
                <a:gd name="T71" fmla="*/ 9 h 48"/>
                <a:gd name="T72" fmla="*/ 22 w 35"/>
                <a:gd name="T73" fmla="*/ 11 h 48"/>
                <a:gd name="T74" fmla="*/ 23 w 35"/>
                <a:gd name="T75" fmla="*/ 13 h 48"/>
                <a:gd name="T76" fmla="*/ 23 w 35"/>
                <a:gd name="T77" fmla="*/ 13 h 48"/>
                <a:gd name="T78" fmla="*/ 22 w 35"/>
                <a:gd name="T79" fmla="*/ 16 h 48"/>
                <a:gd name="T80" fmla="*/ 21 w 35"/>
                <a:gd name="T81" fmla="*/ 18 h 48"/>
                <a:gd name="T82" fmla="*/ 18 w 35"/>
                <a:gd name="T83" fmla="*/ 19 h 48"/>
                <a:gd name="T84" fmla="*/ 14 w 35"/>
                <a:gd name="T85" fmla="*/ 19 h 48"/>
                <a:gd name="T86" fmla="*/ 9 w 35"/>
                <a:gd name="T87" fmla="*/ 19 h 48"/>
                <a:gd name="T88" fmla="*/ 9 w 35"/>
                <a:gd name="T89" fmla="*/ 8 h 48"/>
                <a:gd name="T90" fmla="*/ 9 w 35"/>
                <a:gd name="T91" fmla="*/ 8 h 48"/>
                <a:gd name="T92" fmla="*/ 9 w 35"/>
                <a:gd name="T93" fmla="*/ 27 h 48"/>
                <a:gd name="T94" fmla="*/ 14 w 35"/>
                <a:gd name="T95" fmla="*/ 27 h 48"/>
                <a:gd name="T96" fmla="*/ 14 w 35"/>
                <a:gd name="T97" fmla="*/ 27 h 48"/>
                <a:gd name="T98" fmla="*/ 19 w 35"/>
                <a:gd name="T99" fmla="*/ 27 h 48"/>
                <a:gd name="T100" fmla="*/ 22 w 35"/>
                <a:gd name="T101" fmla="*/ 28 h 48"/>
                <a:gd name="T102" fmla="*/ 24 w 35"/>
                <a:gd name="T103" fmla="*/ 30 h 48"/>
                <a:gd name="T104" fmla="*/ 25 w 35"/>
                <a:gd name="T105" fmla="*/ 34 h 48"/>
                <a:gd name="T106" fmla="*/ 25 w 35"/>
                <a:gd name="T107" fmla="*/ 34 h 48"/>
                <a:gd name="T108" fmla="*/ 24 w 35"/>
                <a:gd name="T109" fmla="*/ 38 h 48"/>
                <a:gd name="T110" fmla="*/ 22 w 35"/>
                <a:gd name="T111" fmla="*/ 40 h 48"/>
                <a:gd name="T112" fmla="*/ 19 w 35"/>
                <a:gd name="T113" fmla="*/ 41 h 48"/>
                <a:gd name="T114" fmla="*/ 14 w 35"/>
                <a:gd name="T115" fmla="*/ 41 h 48"/>
                <a:gd name="T116" fmla="*/ 9 w 35"/>
                <a:gd name="T117" fmla="*/ 41 h 48"/>
                <a:gd name="T118" fmla="*/ 9 w 35"/>
                <a:gd name="T119" fmla="*/ 27 h 48"/>
                <a:gd name="T120" fmla="*/ 9 w 35"/>
                <a:gd name="T121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48">
                  <a:moveTo>
                    <a:pt x="0" y="48"/>
                  </a:moveTo>
                  <a:lnTo>
                    <a:pt x="11" y="48"/>
                  </a:lnTo>
                  <a:lnTo>
                    <a:pt x="11" y="48"/>
                  </a:lnTo>
                  <a:lnTo>
                    <a:pt x="20" y="48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30" y="45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4" y="30"/>
                  </a:lnTo>
                  <a:lnTo>
                    <a:pt x="32" y="27"/>
                  </a:lnTo>
                  <a:lnTo>
                    <a:pt x="29" y="24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8" y="21"/>
                  </a:lnTo>
                  <a:lnTo>
                    <a:pt x="30" y="18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0" y="6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9" y="8"/>
                  </a:moveTo>
                  <a:lnTo>
                    <a:pt x="12" y="8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9" y="8"/>
                  </a:lnTo>
                  <a:lnTo>
                    <a:pt x="9" y="8"/>
                  </a:lnTo>
                  <a:close/>
                  <a:moveTo>
                    <a:pt x="9" y="27"/>
                  </a:moveTo>
                  <a:lnTo>
                    <a:pt x="14" y="27"/>
                  </a:lnTo>
                  <a:lnTo>
                    <a:pt x="14" y="27"/>
                  </a:lnTo>
                  <a:lnTo>
                    <a:pt x="19" y="27"/>
                  </a:lnTo>
                  <a:lnTo>
                    <a:pt x="22" y="28"/>
                  </a:lnTo>
                  <a:lnTo>
                    <a:pt x="24" y="30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4" y="38"/>
                  </a:lnTo>
                  <a:lnTo>
                    <a:pt x="22" y="40"/>
                  </a:lnTo>
                  <a:lnTo>
                    <a:pt x="19" y="41"/>
                  </a:lnTo>
                  <a:lnTo>
                    <a:pt x="14" y="41"/>
                  </a:lnTo>
                  <a:lnTo>
                    <a:pt x="9" y="41"/>
                  </a:lnTo>
                  <a:lnTo>
                    <a:pt x="9" y="27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499" y="4237"/>
              <a:ext cx="31" cy="35"/>
            </a:xfrm>
            <a:custGeom>
              <a:avLst/>
              <a:gdLst>
                <a:gd name="T0" fmla="*/ 0 w 31"/>
                <a:gd name="T1" fmla="*/ 20 h 35"/>
                <a:gd name="T2" fmla="*/ 0 w 31"/>
                <a:gd name="T3" fmla="*/ 20 h 35"/>
                <a:gd name="T4" fmla="*/ 0 w 31"/>
                <a:gd name="T5" fmla="*/ 25 h 35"/>
                <a:gd name="T6" fmla="*/ 1 w 31"/>
                <a:gd name="T7" fmla="*/ 28 h 35"/>
                <a:gd name="T8" fmla="*/ 1 w 31"/>
                <a:gd name="T9" fmla="*/ 28 h 35"/>
                <a:gd name="T10" fmla="*/ 2 w 31"/>
                <a:gd name="T11" fmla="*/ 31 h 35"/>
                <a:gd name="T12" fmla="*/ 5 w 31"/>
                <a:gd name="T13" fmla="*/ 33 h 35"/>
                <a:gd name="T14" fmla="*/ 8 w 31"/>
                <a:gd name="T15" fmla="*/ 34 h 35"/>
                <a:gd name="T16" fmla="*/ 13 w 31"/>
                <a:gd name="T17" fmla="*/ 35 h 35"/>
                <a:gd name="T18" fmla="*/ 13 w 31"/>
                <a:gd name="T19" fmla="*/ 35 h 35"/>
                <a:gd name="T20" fmla="*/ 15 w 31"/>
                <a:gd name="T21" fmla="*/ 35 h 35"/>
                <a:gd name="T22" fmla="*/ 18 w 31"/>
                <a:gd name="T23" fmla="*/ 34 h 35"/>
                <a:gd name="T24" fmla="*/ 20 w 31"/>
                <a:gd name="T25" fmla="*/ 32 h 35"/>
                <a:gd name="T26" fmla="*/ 22 w 31"/>
                <a:gd name="T27" fmla="*/ 30 h 35"/>
                <a:gd name="T28" fmla="*/ 22 w 31"/>
                <a:gd name="T29" fmla="*/ 30 h 35"/>
                <a:gd name="T30" fmla="*/ 22 w 31"/>
                <a:gd name="T31" fmla="*/ 34 h 35"/>
                <a:gd name="T32" fmla="*/ 31 w 31"/>
                <a:gd name="T33" fmla="*/ 34 h 35"/>
                <a:gd name="T34" fmla="*/ 31 w 31"/>
                <a:gd name="T35" fmla="*/ 34 h 35"/>
                <a:gd name="T36" fmla="*/ 31 w 31"/>
                <a:gd name="T37" fmla="*/ 33 h 35"/>
                <a:gd name="T38" fmla="*/ 31 w 31"/>
                <a:gd name="T39" fmla="*/ 33 h 35"/>
                <a:gd name="T40" fmla="*/ 31 w 31"/>
                <a:gd name="T41" fmla="*/ 29 h 35"/>
                <a:gd name="T42" fmla="*/ 31 w 31"/>
                <a:gd name="T43" fmla="*/ 29 h 35"/>
                <a:gd name="T44" fmla="*/ 31 w 31"/>
                <a:gd name="T45" fmla="*/ 26 h 35"/>
                <a:gd name="T46" fmla="*/ 31 w 31"/>
                <a:gd name="T47" fmla="*/ 24 h 35"/>
                <a:gd name="T48" fmla="*/ 31 w 31"/>
                <a:gd name="T49" fmla="*/ 0 h 35"/>
                <a:gd name="T50" fmla="*/ 21 w 31"/>
                <a:gd name="T51" fmla="*/ 0 h 35"/>
                <a:gd name="T52" fmla="*/ 21 w 31"/>
                <a:gd name="T53" fmla="*/ 18 h 35"/>
                <a:gd name="T54" fmla="*/ 21 w 31"/>
                <a:gd name="T55" fmla="*/ 18 h 35"/>
                <a:gd name="T56" fmla="*/ 21 w 31"/>
                <a:gd name="T57" fmla="*/ 23 h 35"/>
                <a:gd name="T58" fmla="*/ 20 w 31"/>
                <a:gd name="T59" fmla="*/ 25 h 35"/>
                <a:gd name="T60" fmla="*/ 17 w 31"/>
                <a:gd name="T61" fmla="*/ 27 h 35"/>
                <a:gd name="T62" fmla="*/ 15 w 31"/>
                <a:gd name="T63" fmla="*/ 27 h 35"/>
                <a:gd name="T64" fmla="*/ 15 w 31"/>
                <a:gd name="T65" fmla="*/ 27 h 35"/>
                <a:gd name="T66" fmla="*/ 12 w 31"/>
                <a:gd name="T67" fmla="*/ 27 h 35"/>
                <a:gd name="T68" fmla="*/ 9 w 31"/>
                <a:gd name="T69" fmla="*/ 26 h 35"/>
                <a:gd name="T70" fmla="*/ 9 w 31"/>
                <a:gd name="T71" fmla="*/ 23 h 35"/>
                <a:gd name="T72" fmla="*/ 8 w 31"/>
                <a:gd name="T73" fmla="*/ 19 h 35"/>
                <a:gd name="T74" fmla="*/ 8 w 31"/>
                <a:gd name="T75" fmla="*/ 0 h 35"/>
                <a:gd name="T76" fmla="*/ 0 w 31"/>
                <a:gd name="T77" fmla="*/ 0 h 35"/>
                <a:gd name="T78" fmla="*/ 0 w 31"/>
                <a:gd name="T79" fmla="*/ 20 h 35"/>
                <a:gd name="T80" fmla="*/ 0 w 31"/>
                <a:gd name="T8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2" y="31"/>
                  </a:lnTo>
                  <a:lnTo>
                    <a:pt x="5" y="33"/>
                  </a:lnTo>
                  <a:lnTo>
                    <a:pt x="8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5" y="35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23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38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1 w 32"/>
                <a:gd name="T15" fmla="*/ 11 h 35"/>
                <a:gd name="T16" fmla="*/ 14 w 32"/>
                <a:gd name="T17" fmla="*/ 9 h 35"/>
                <a:gd name="T18" fmla="*/ 17 w 32"/>
                <a:gd name="T19" fmla="*/ 8 h 35"/>
                <a:gd name="T20" fmla="*/ 17 w 32"/>
                <a:gd name="T21" fmla="*/ 8 h 35"/>
                <a:gd name="T22" fmla="*/ 19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2 w 32"/>
                <a:gd name="T29" fmla="*/ 17 h 35"/>
                <a:gd name="T30" fmla="*/ 22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1 w 32"/>
                <a:gd name="T39" fmla="*/ 9 h 35"/>
                <a:gd name="T40" fmla="*/ 30 w 32"/>
                <a:gd name="T41" fmla="*/ 5 h 35"/>
                <a:gd name="T42" fmla="*/ 30 w 32"/>
                <a:gd name="T43" fmla="*/ 5 h 35"/>
                <a:gd name="T44" fmla="*/ 29 w 32"/>
                <a:gd name="T45" fmla="*/ 3 h 35"/>
                <a:gd name="T46" fmla="*/ 25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7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8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1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2" y="17"/>
                  </a:lnTo>
                  <a:lnTo>
                    <a:pt x="22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1" y="9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576" y="4222"/>
              <a:ext cx="34" cy="50"/>
            </a:xfrm>
            <a:custGeom>
              <a:avLst/>
              <a:gdLst>
                <a:gd name="T0" fmla="*/ 24 w 34"/>
                <a:gd name="T1" fmla="*/ 0 h 50"/>
                <a:gd name="T2" fmla="*/ 24 w 34"/>
                <a:gd name="T3" fmla="*/ 18 h 50"/>
                <a:gd name="T4" fmla="*/ 24 w 34"/>
                <a:gd name="T5" fmla="*/ 18 h 50"/>
                <a:gd name="T6" fmla="*/ 20 w 34"/>
                <a:gd name="T7" fmla="*/ 15 h 50"/>
                <a:gd name="T8" fmla="*/ 14 w 34"/>
                <a:gd name="T9" fmla="*/ 14 h 50"/>
                <a:gd name="T10" fmla="*/ 14 w 34"/>
                <a:gd name="T11" fmla="*/ 14 h 50"/>
                <a:gd name="T12" fmla="*/ 12 w 34"/>
                <a:gd name="T13" fmla="*/ 14 h 50"/>
                <a:gd name="T14" fmla="*/ 9 w 34"/>
                <a:gd name="T15" fmla="*/ 15 h 50"/>
                <a:gd name="T16" fmla="*/ 7 w 34"/>
                <a:gd name="T17" fmla="*/ 17 h 50"/>
                <a:gd name="T18" fmla="*/ 5 w 34"/>
                <a:gd name="T19" fmla="*/ 19 h 50"/>
                <a:gd name="T20" fmla="*/ 1 w 34"/>
                <a:gd name="T21" fmla="*/ 25 h 50"/>
                <a:gd name="T22" fmla="*/ 0 w 34"/>
                <a:gd name="T23" fmla="*/ 32 h 50"/>
                <a:gd name="T24" fmla="*/ 0 w 34"/>
                <a:gd name="T25" fmla="*/ 32 h 50"/>
                <a:gd name="T26" fmla="*/ 1 w 34"/>
                <a:gd name="T27" fmla="*/ 40 h 50"/>
                <a:gd name="T28" fmla="*/ 5 w 34"/>
                <a:gd name="T29" fmla="*/ 45 h 50"/>
                <a:gd name="T30" fmla="*/ 7 w 34"/>
                <a:gd name="T31" fmla="*/ 47 h 50"/>
                <a:gd name="T32" fmla="*/ 9 w 34"/>
                <a:gd name="T33" fmla="*/ 49 h 50"/>
                <a:gd name="T34" fmla="*/ 12 w 34"/>
                <a:gd name="T35" fmla="*/ 50 h 50"/>
                <a:gd name="T36" fmla="*/ 16 w 34"/>
                <a:gd name="T37" fmla="*/ 50 h 50"/>
                <a:gd name="T38" fmla="*/ 16 w 34"/>
                <a:gd name="T39" fmla="*/ 50 h 50"/>
                <a:gd name="T40" fmla="*/ 19 w 34"/>
                <a:gd name="T41" fmla="*/ 50 h 50"/>
                <a:gd name="T42" fmla="*/ 21 w 34"/>
                <a:gd name="T43" fmla="*/ 49 h 50"/>
                <a:gd name="T44" fmla="*/ 23 w 34"/>
                <a:gd name="T45" fmla="*/ 47 h 50"/>
                <a:gd name="T46" fmla="*/ 25 w 34"/>
                <a:gd name="T47" fmla="*/ 45 h 50"/>
                <a:gd name="T48" fmla="*/ 25 w 34"/>
                <a:gd name="T49" fmla="*/ 45 h 50"/>
                <a:gd name="T50" fmla="*/ 25 w 34"/>
                <a:gd name="T51" fmla="*/ 46 h 50"/>
                <a:gd name="T52" fmla="*/ 25 w 34"/>
                <a:gd name="T53" fmla="*/ 46 h 50"/>
                <a:gd name="T54" fmla="*/ 25 w 34"/>
                <a:gd name="T55" fmla="*/ 49 h 50"/>
                <a:gd name="T56" fmla="*/ 34 w 34"/>
                <a:gd name="T57" fmla="*/ 49 h 50"/>
                <a:gd name="T58" fmla="*/ 34 w 34"/>
                <a:gd name="T59" fmla="*/ 49 h 50"/>
                <a:gd name="T60" fmla="*/ 33 w 34"/>
                <a:gd name="T61" fmla="*/ 39 h 50"/>
                <a:gd name="T62" fmla="*/ 33 w 34"/>
                <a:gd name="T63" fmla="*/ 0 h 50"/>
                <a:gd name="T64" fmla="*/ 24 w 34"/>
                <a:gd name="T65" fmla="*/ 0 h 50"/>
                <a:gd name="T66" fmla="*/ 24 w 34"/>
                <a:gd name="T67" fmla="*/ 0 h 50"/>
                <a:gd name="T68" fmla="*/ 24 w 34"/>
                <a:gd name="T69" fmla="*/ 32 h 50"/>
                <a:gd name="T70" fmla="*/ 24 w 34"/>
                <a:gd name="T71" fmla="*/ 32 h 50"/>
                <a:gd name="T72" fmla="*/ 23 w 34"/>
                <a:gd name="T73" fmla="*/ 36 h 50"/>
                <a:gd name="T74" fmla="*/ 22 w 34"/>
                <a:gd name="T75" fmla="*/ 40 h 50"/>
                <a:gd name="T76" fmla="*/ 20 w 34"/>
                <a:gd name="T77" fmla="*/ 42 h 50"/>
                <a:gd name="T78" fmla="*/ 17 w 34"/>
                <a:gd name="T79" fmla="*/ 43 h 50"/>
                <a:gd name="T80" fmla="*/ 17 w 34"/>
                <a:gd name="T81" fmla="*/ 43 h 50"/>
                <a:gd name="T82" fmla="*/ 13 w 34"/>
                <a:gd name="T83" fmla="*/ 42 h 50"/>
                <a:gd name="T84" fmla="*/ 11 w 34"/>
                <a:gd name="T85" fmla="*/ 40 h 50"/>
                <a:gd name="T86" fmla="*/ 10 w 34"/>
                <a:gd name="T87" fmla="*/ 36 h 50"/>
                <a:gd name="T88" fmla="*/ 9 w 34"/>
                <a:gd name="T89" fmla="*/ 32 h 50"/>
                <a:gd name="T90" fmla="*/ 9 w 34"/>
                <a:gd name="T91" fmla="*/ 32 h 50"/>
                <a:gd name="T92" fmla="*/ 10 w 34"/>
                <a:gd name="T93" fmla="*/ 28 h 50"/>
                <a:gd name="T94" fmla="*/ 11 w 34"/>
                <a:gd name="T95" fmla="*/ 25 h 50"/>
                <a:gd name="T96" fmla="*/ 13 w 34"/>
                <a:gd name="T97" fmla="*/ 23 h 50"/>
                <a:gd name="T98" fmla="*/ 17 w 34"/>
                <a:gd name="T99" fmla="*/ 22 h 50"/>
                <a:gd name="T100" fmla="*/ 17 w 34"/>
                <a:gd name="T101" fmla="*/ 22 h 50"/>
                <a:gd name="T102" fmla="*/ 20 w 34"/>
                <a:gd name="T103" fmla="*/ 23 h 50"/>
                <a:gd name="T104" fmla="*/ 22 w 34"/>
                <a:gd name="T105" fmla="*/ 25 h 50"/>
                <a:gd name="T106" fmla="*/ 23 w 34"/>
                <a:gd name="T107" fmla="*/ 28 h 50"/>
                <a:gd name="T108" fmla="*/ 24 w 34"/>
                <a:gd name="T109" fmla="*/ 32 h 50"/>
                <a:gd name="T110" fmla="*/ 24 w 34"/>
                <a:gd name="T11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50">
                  <a:moveTo>
                    <a:pt x="24" y="0"/>
                  </a:moveTo>
                  <a:lnTo>
                    <a:pt x="24" y="18"/>
                  </a:lnTo>
                  <a:lnTo>
                    <a:pt x="24" y="18"/>
                  </a:lnTo>
                  <a:lnTo>
                    <a:pt x="20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49"/>
                  </a:lnTo>
                  <a:lnTo>
                    <a:pt x="12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9" y="50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3" y="39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24" y="32"/>
                  </a:moveTo>
                  <a:lnTo>
                    <a:pt x="24" y="32"/>
                  </a:lnTo>
                  <a:lnTo>
                    <a:pt x="23" y="36"/>
                  </a:lnTo>
                  <a:lnTo>
                    <a:pt x="22" y="40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0" y="28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20" y="23"/>
                  </a:lnTo>
                  <a:lnTo>
                    <a:pt x="22" y="25"/>
                  </a:lnTo>
                  <a:lnTo>
                    <a:pt x="23" y="28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616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7 w 33"/>
                <a:gd name="T17" fmla="*/ 0 h 36"/>
                <a:gd name="T18" fmla="*/ 17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3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3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53" y="4236"/>
              <a:ext cx="30" cy="36"/>
            </a:xfrm>
            <a:custGeom>
              <a:avLst/>
              <a:gdLst>
                <a:gd name="T0" fmla="*/ 16 w 30"/>
                <a:gd name="T1" fmla="*/ 0 h 36"/>
                <a:gd name="T2" fmla="*/ 16 w 30"/>
                <a:gd name="T3" fmla="*/ 0 h 36"/>
                <a:gd name="T4" fmla="*/ 10 w 30"/>
                <a:gd name="T5" fmla="*/ 0 h 36"/>
                <a:gd name="T6" fmla="*/ 5 w 30"/>
                <a:gd name="T7" fmla="*/ 3 h 36"/>
                <a:gd name="T8" fmla="*/ 3 w 30"/>
                <a:gd name="T9" fmla="*/ 6 h 36"/>
                <a:gd name="T10" fmla="*/ 2 w 30"/>
                <a:gd name="T11" fmla="*/ 11 h 36"/>
                <a:gd name="T12" fmla="*/ 2 w 30"/>
                <a:gd name="T13" fmla="*/ 11 h 36"/>
                <a:gd name="T14" fmla="*/ 2 w 30"/>
                <a:gd name="T15" fmla="*/ 14 h 36"/>
                <a:gd name="T16" fmla="*/ 4 w 30"/>
                <a:gd name="T17" fmla="*/ 17 h 36"/>
                <a:gd name="T18" fmla="*/ 7 w 30"/>
                <a:gd name="T19" fmla="*/ 19 h 36"/>
                <a:gd name="T20" fmla="*/ 12 w 30"/>
                <a:gd name="T21" fmla="*/ 20 h 36"/>
                <a:gd name="T22" fmla="*/ 16 w 30"/>
                <a:gd name="T23" fmla="*/ 22 h 36"/>
                <a:gd name="T24" fmla="*/ 16 w 30"/>
                <a:gd name="T25" fmla="*/ 22 h 36"/>
                <a:gd name="T26" fmla="*/ 21 w 30"/>
                <a:gd name="T27" fmla="*/ 24 h 36"/>
                <a:gd name="T28" fmla="*/ 21 w 30"/>
                <a:gd name="T29" fmla="*/ 25 h 36"/>
                <a:gd name="T30" fmla="*/ 22 w 30"/>
                <a:gd name="T31" fmla="*/ 26 h 36"/>
                <a:gd name="T32" fmla="*/ 22 w 30"/>
                <a:gd name="T33" fmla="*/ 26 h 36"/>
                <a:gd name="T34" fmla="*/ 21 w 30"/>
                <a:gd name="T35" fmla="*/ 28 h 36"/>
                <a:gd name="T36" fmla="*/ 20 w 30"/>
                <a:gd name="T37" fmla="*/ 29 h 36"/>
                <a:gd name="T38" fmla="*/ 16 w 30"/>
                <a:gd name="T39" fmla="*/ 30 h 36"/>
                <a:gd name="T40" fmla="*/ 16 w 30"/>
                <a:gd name="T41" fmla="*/ 30 h 36"/>
                <a:gd name="T42" fmla="*/ 13 w 30"/>
                <a:gd name="T43" fmla="*/ 29 h 36"/>
                <a:gd name="T44" fmla="*/ 11 w 30"/>
                <a:gd name="T45" fmla="*/ 28 h 36"/>
                <a:gd name="T46" fmla="*/ 10 w 30"/>
                <a:gd name="T47" fmla="*/ 27 h 36"/>
                <a:gd name="T48" fmla="*/ 9 w 30"/>
                <a:gd name="T49" fmla="*/ 24 h 36"/>
                <a:gd name="T50" fmla="*/ 0 w 30"/>
                <a:gd name="T51" fmla="*/ 24 h 36"/>
                <a:gd name="T52" fmla="*/ 0 w 30"/>
                <a:gd name="T53" fmla="*/ 25 h 36"/>
                <a:gd name="T54" fmla="*/ 0 w 30"/>
                <a:gd name="T55" fmla="*/ 25 h 36"/>
                <a:gd name="T56" fmla="*/ 1 w 30"/>
                <a:gd name="T57" fmla="*/ 30 h 36"/>
                <a:gd name="T58" fmla="*/ 4 w 30"/>
                <a:gd name="T59" fmla="*/ 33 h 36"/>
                <a:gd name="T60" fmla="*/ 10 w 30"/>
                <a:gd name="T61" fmla="*/ 35 h 36"/>
                <a:gd name="T62" fmla="*/ 16 w 30"/>
                <a:gd name="T63" fmla="*/ 36 h 36"/>
                <a:gd name="T64" fmla="*/ 16 w 30"/>
                <a:gd name="T65" fmla="*/ 36 h 36"/>
                <a:gd name="T66" fmla="*/ 22 w 30"/>
                <a:gd name="T67" fmla="*/ 35 h 36"/>
                <a:gd name="T68" fmla="*/ 27 w 30"/>
                <a:gd name="T69" fmla="*/ 33 h 36"/>
                <a:gd name="T70" fmla="*/ 29 w 30"/>
                <a:gd name="T71" fmla="*/ 30 h 36"/>
                <a:gd name="T72" fmla="*/ 30 w 30"/>
                <a:gd name="T73" fmla="*/ 26 h 36"/>
                <a:gd name="T74" fmla="*/ 30 w 30"/>
                <a:gd name="T75" fmla="*/ 26 h 36"/>
                <a:gd name="T76" fmla="*/ 30 w 30"/>
                <a:gd name="T77" fmla="*/ 22 h 36"/>
                <a:gd name="T78" fmla="*/ 29 w 30"/>
                <a:gd name="T79" fmla="*/ 20 h 36"/>
                <a:gd name="T80" fmla="*/ 29 w 30"/>
                <a:gd name="T81" fmla="*/ 20 h 36"/>
                <a:gd name="T82" fmla="*/ 26 w 30"/>
                <a:gd name="T83" fmla="*/ 17 h 36"/>
                <a:gd name="T84" fmla="*/ 20 w 30"/>
                <a:gd name="T85" fmla="*/ 15 h 36"/>
                <a:gd name="T86" fmla="*/ 20 w 30"/>
                <a:gd name="T87" fmla="*/ 15 h 36"/>
                <a:gd name="T88" fmla="*/ 12 w 30"/>
                <a:gd name="T89" fmla="*/ 13 h 36"/>
                <a:gd name="T90" fmla="*/ 11 w 30"/>
                <a:gd name="T91" fmla="*/ 12 h 36"/>
                <a:gd name="T92" fmla="*/ 11 w 30"/>
                <a:gd name="T93" fmla="*/ 10 h 36"/>
                <a:gd name="T94" fmla="*/ 11 w 30"/>
                <a:gd name="T95" fmla="*/ 10 h 36"/>
                <a:gd name="T96" fmla="*/ 11 w 30"/>
                <a:gd name="T97" fmla="*/ 9 h 36"/>
                <a:gd name="T98" fmla="*/ 12 w 30"/>
                <a:gd name="T99" fmla="*/ 8 h 36"/>
                <a:gd name="T100" fmla="*/ 15 w 30"/>
                <a:gd name="T101" fmla="*/ 6 h 36"/>
                <a:gd name="T102" fmla="*/ 15 w 30"/>
                <a:gd name="T103" fmla="*/ 6 h 36"/>
                <a:gd name="T104" fmla="*/ 18 w 30"/>
                <a:gd name="T105" fmla="*/ 6 h 36"/>
                <a:gd name="T106" fmla="*/ 20 w 30"/>
                <a:gd name="T107" fmla="*/ 8 h 36"/>
                <a:gd name="T108" fmla="*/ 21 w 30"/>
                <a:gd name="T109" fmla="*/ 10 h 36"/>
                <a:gd name="T110" fmla="*/ 22 w 30"/>
                <a:gd name="T111" fmla="*/ 12 h 36"/>
                <a:gd name="T112" fmla="*/ 30 w 30"/>
                <a:gd name="T113" fmla="*/ 12 h 36"/>
                <a:gd name="T114" fmla="*/ 30 w 30"/>
                <a:gd name="T115" fmla="*/ 12 h 36"/>
                <a:gd name="T116" fmla="*/ 29 w 30"/>
                <a:gd name="T117" fmla="*/ 6 h 36"/>
                <a:gd name="T118" fmla="*/ 26 w 30"/>
                <a:gd name="T119" fmla="*/ 3 h 36"/>
                <a:gd name="T120" fmla="*/ 22 w 30"/>
                <a:gd name="T121" fmla="*/ 0 h 36"/>
                <a:gd name="T122" fmla="*/ 16 w 30"/>
                <a:gd name="T123" fmla="*/ 0 h 36"/>
                <a:gd name="T124" fmla="*/ 16 w 30"/>
                <a:gd name="T1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2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4" y="33"/>
                  </a:lnTo>
                  <a:lnTo>
                    <a:pt x="10" y="35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2" y="35"/>
                  </a:lnTo>
                  <a:lnTo>
                    <a:pt x="27" y="33"/>
                  </a:lnTo>
                  <a:lnTo>
                    <a:pt x="29" y="30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6" y="17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2" y="13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2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689" y="4236"/>
              <a:ext cx="31" cy="36"/>
            </a:xfrm>
            <a:custGeom>
              <a:avLst/>
              <a:gdLst>
                <a:gd name="T0" fmla="*/ 16 w 31"/>
                <a:gd name="T1" fmla="*/ 8 h 36"/>
                <a:gd name="T2" fmla="*/ 20 w 31"/>
                <a:gd name="T3" fmla="*/ 9 h 36"/>
                <a:gd name="T4" fmla="*/ 21 w 31"/>
                <a:gd name="T5" fmla="*/ 13 h 36"/>
                <a:gd name="T6" fmla="*/ 20 w 31"/>
                <a:gd name="T7" fmla="*/ 13 h 36"/>
                <a:gd name="T8" fmla="*/ 14 w 31"/>
                <a:gd name="T9" fmla="*/ 14 h 36"/>
                <a:gd name="T10" fmla="*/ 8 w 31"/>
                <a:gd name="T11" fmla="*/ 16 h 36"/>
                <a:gd name="T12" fmla="*/ 4 w 31"/>
                <a:gd name="T13" fmla="*/ 18 h 36"/>
                <a:gd name="T14" fmla="*/ 1 w 31"/>
                <a:gd name="T15" fmla="*/ 22 h 36"/>
                <a:gd name="T16" fmla="*/ 0 w 31"/>
                <a:gd name="T17" fmla="*/ 27 h 36"/>
                <a:gd name="T18" fmla="*/ 3 w 31"/>
                <a:gd name="T19" fmla="*/ 33 h 36"/>
                <a:gd name="T20" fmla="*/ 13 w 31"/>
                <a:gd name="T21" fmla="*/ 36 h 36"/>
                <a:gd name="T22" fmla="*/ 16 w 31"/>
                <a:gd name="T23" fmla="*/ 36 h 36"/>
                <a:gd name="T24" fmla="*/ 20 w 31"/>
                <a:gd name="T25" fmla="*/ 33 h 36"/>
                <a:gd name="T26" fmla="*/ 22 w 31"/>
                <a:gd name="T27" fmla="*/ 31 h 36"/>
                <a:gd name="T28" fmla="*/ 22 w 31"/>
                <a:gd name="T29" fmla="*/ 32 h 36"/>
                <a:gd name="T30" fmla="*/ 31 w 31"/>
                <a:gd name="T31" fmla="*/ 35 h 36"/>
                <a:gd name="T32" fmla="*/ 30 w 31"/>
                <a:gd name="T33" fmla="*/ 32 h 36"/>
                <a:gd name="T34" fmla="*/ 30 w 31"/>
                <a:gd name="T35" fmla="*/ 14 h 36"/>
                <a:gd name="T36" fmla="*/ 30 w 31"/>
                <a:gd name="T37" fmla="*/ 9 h 36"/>
                <a:gd name="T38" fmla="*/ 29 w 31"/>
                <a:gd name="T39" fmla="*/ 5 h 36"/>
                <a:gd name="T40" fmla="*/ 25 w 31"/>
                <a:gd name="T41" fmla="*/ 1 h 36"/>
                <a:gd name="T42" fmla="*/ 17 w 31"/>
                <a:gd name="T43" fmla="*/ 0 h 36"/>
                <a:gd name="T44" fmla="*/ 12 w 31"/>
                <a:gd name="T45" fmla="*/ 0 h 36"/>
                <a:gd name="T46" fmla="*/ 6 w 31"/>
                <a:gd name="T47" fmla="*/ 2 h 36"/>
                <a:gd name="T48" fmla="*/ 3 w 31"/>
                <a:gd name="T49" fmla="*/ 5 h 36"/>
                <a:gd name="T50" fmla="*/ 9 w 31"/>
                <a:gd name="T51" fmla="*/ 11 h 36"/>
                <a:gd name="T52" fmla="*/ 11 w 31"/>
                <a:gd name="T53" fmla="*/ 10 h 36"/>
                <a:gd name="T54" fmla="*/ 16 w 31"/>
                <a:gd name="T55" fmla="*/ 8 h 36"/>
                <a:gd name="T56" fmla="*/ 21 w 31"/>
                <a:gd name="T57" fmla="*/ 20 h 36"/>
                <a:gd name="T58" fmla="*/ 20 w 31"/>
                <a:gd name="T59" fmla="*/ 25 h 36"/>
                <a:gd name="T60" fmla="*/ 18 w 31"/>
                <a:gd name="T61" fmla="*/ 29 h 36"/>
                <a:gd name="T62" fmla="*/ 15 w 31"/>
                <a:gd name="T63" fmla="*/ 29 h 36"/>
                <a:gd name="T64" fmla="*/ 11 w 31"/>
                <a:gd name="T65" fmla="*/ 28 h 36"/>
                <a:gd name="T66" fmla="*/ 9 w 31"/>
                <a:gd name="T67" fmla="*/ 26 h 36"/>
                <a:gd name="T68" fmla="*/ 9 w 31"/>
                <a:gd name="T69" fmla="*/ 22 h 36"/>
                <a:gd name="T70" fmla="*/ 16 w 31"/>
                <a:gd name="T71" fmla="*/ 20 h 36"/>
                <a:gd name="T72" fmla="*/ 21 w 31"/>
                <a:gd name="T73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6">
                  <a:moveTo>
                    <a:pt x="16" y="8"/>
                  </a:moveTo>
                  <a:lnTo>
                    <a:pt x="16" y="8"/>
                  </a:lnTo>
                  <a:lnTo>
                    <a:pt x="18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7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9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6" y="8"/>
                  </a:lnTo>
                  <a:lnTo>
                    <a:pt x="16" y="8"/>
                  </a:lnTo>
                  <a:close/>
                  <a:moveTo>
                    <a:pt x="21" y="20"/>
                  </a:moveTo>
                  <a:lnTo>
                    <a:pt x="21" y="20"/>
                  </a:lnTo>
                  <a:lnTo>
                    <a:pt x="20" y="25"/>
                  </a:lnTo>
                  <a:lnTo>
                    <a:pt x="19" y="28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6" y="20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724" y="4236"/>
              <a:ext cx="37" cy="50"/>
            </a:xfrm>
            <a:custGeom>
              <a:avLst/>
              <a:gdLst>
                <a:gd name="T0" fmla="*/ 25 w 37"/>
                <a:gd name="T1" fmla="*/ 1 h 50"/>
                <a:gd name="T2" fmla="*/ 19 w 37"/>
                <a:gd name="T3" fmla="*/ 0 h 50"/>
                <a:gd name="T4" fmla="*/ 8 w 37"/>
                <a:gd name="T5" fmla="*/ 3 h 50"/>
                <a:gd name="T6" fmla="*/ 4 w 37"/>
                <a:gd name="T7" fmla="*/ 12 h 50"/>
                <a:gd name="T8" fmla="*/ 5 w 37"/>
                <a:gd name="T9" fmla="*/ 15 h 50"/>
                <a:gd name="T10" fmla="*/ 7 w 37"/>
                <a:gd name="T11" fmla="*/ 20 h 50"/>
                <a:gd name="T12" fmla="*/ 10 w 37"/>
                <a:gd name="T13" fmla="*/ 22 h 50"/>
                <a:gd name="T14" fmla="*/ 4 w 37"/>
                <a:gd name="T15" fmla="*/ 26 h 50"/>
                <a:gd name="T16" fmla="*/ 4 w 37"/>
                <a:gd name="T17" fmla="*/ 28 h 50"/>
                <a:gd name="T18" fmla="*/ 8 w 37"/>
                <a:gd name="T19" fmla="*/ 32 h 50"/>
                <a:gd name="T20" fmla="*/ 5 w 37"/>
                <a:gd name="T21" fmla="*/ 33 h 50"/>
                <a:gd name="T22" fmla="*/ 0 w 37"/>
                <a:gd name="T23" fmla="*/ 37 h 50"/>
                <a:gd name="T24" fmla="*/ 0 w 37"/>
                <a:gd name="T25" fmla="*/ 40 h 50"/>
                <a:gd name="T26" fmla="*/ 1 w 37"/>
                <a:gd name="T27" fmla="*/ 44 h 50"/>
                <a:gd name="T28" fmla="*/ 11 w 37"/>
                <a:gd name="T29" fmla="*/ 49 h 50"/>
                <a:gd name="T30" fmla="*/ 18 w 37"/>
                <a:gd name="T31" fmla="*/ 50 h 50"/>
                <a:gd name="T32" fmla="*/ 31 w 37"/>
                <a:gd name="T33" fmla="*/ 47 h 50"/>
                <a:gd name="T34" fmla="*/ 36 w 37"/>
                <a:gd name="T35" fmla="*/ 38 h 50"/>
                <a:gd name="T36" fmla="*/ 35 w 37"/>
                <a:gd name="T37" fmla="*/ 34 h 50"/>
                <a:gd name="T38" fmla="*/ 32 w 37"/>
                <a:gd name="T39" fmla="*/ 31 h 50"/>
                <a:gd name="T40" fmla="*/ 20 w 37"/>
                <a:gd name="T41" fmla="*/ 28 h 50"/>
                <a:gd name="T42" fmla="*/ 13 w 37"/>
                <a:gd name="T43" fmla="*/ 27 h 50"/>
                <a:gd name="T44" fmla="*/ 12 w 37"/>
                <a:gd name="T45" fmla="*/ 26 h 50"/>
                <a:gd name="T46" fmla="*/ 13 w 37"/>
                <a:gd name="T47" fmla="*/ 25 h 50"/>
                <a:gd name="T48" fmla="*/ 20 w 37"/>
                <a:gd name="T49" fmla="*/ 24 h 50"/>
                <a:gd name="T50" fmla="*/ 25 w 37"/>
                <a:gd name="T51" fmla="*/ 22 h 50"/>
                <a:gd name="T52" fmla="*/ 31 w 37"/>
                <a:gd name="T53" fmla="*/ 17 h 50"/>
                <a:gd name="T54" fmla="*/ 32 w 37"/>
                <a:gd name="T55" fmla="*/ 14 h 50"/>
                <a:gd name="T56" fmla="*/ 30 w 37"/>
                <a:gd name="T57" fmla="*/ 8 h 50"/>
                <a:gd name="T58" fmla="*/ 37 w 37"/>
                <a:gd name="T59" fmla="*/ 1 h 50"/>
                <a:gd name="T60" fmla="*/ 25 w 37"/>
                <a:gd name="T61" fmla="*/ 1 h 50"/>
                <a:gd name="T62" fmla="*/ 24 w 37"/>
                <a:gd name="T63" fmla="*/ 12 h 50"/>
                <a:gd name="T64" fmla="*/ 22 w 37"/>
                <a:gd name="T65" fmla="*/ 16 h 50"/>
                <a:gd name="T66" fmla="*/ 18 w 37"/>
                <a:gd name="T67" fmla="*/ 17 h 50"/>
                <a:gd name="T68" fmla="*/ 15 w 37"/>
                <a:gd name="T69" fmla="*/ 17 h 50"/>
                <a:gd name="T70" fmla="*/ 12 w 37"/>
                <a:gd name="T71" fmla="*/ 14 h 50"/>
                <a:gd name="T72" fmla="*/ 11 w 37"/>
                <a:gd name="T73" fmla="*/ 12 h 50"/>
                <a:gd name="T74" fmla="*/ 13 w 37"/>
                <a:gd name="T75" fmla="*/ 9 h 50"/>
                <a:gd name="T76" fmla="*/ 18 w 37"/>
                <a:gd name="T77" fmla="*/ 6 h 50"/>
                <a:gd name="T78" fmla="*/ 20 w 37"/>
                <a:gd name="T79" fmla="*/ 8 h 50"/>
                <a:gd name="T80" fmla="*/ 23 w 37"/>
                <a:gd name="T81" fmla="*/ 10 h 50"/>
                <a:gd name="T82" fmla="*/ 24 w 37"/>
                <a:gd name="T83" fmla="*/ 12 h 50"/>
                <a:gd name="T84" fmla="*/ 26 w 37"/>
                <a:gd name="T85" fmla="*/ 40 h 50"/>
                <a:gd name="T86" fmla="*/ 24 w 37"/>
                <a:gd name="T87" fmla="*/ 43 h 50"/>
                <a:gd name="T88" fmla="*/ 18 w 37"/>
                <a:gd name="T89" fmla="*/ 44 h 50"/>
                <a:gd name="T90" fmla="*/ 14 w 37"/>
                <a:gd name="T91" fmla="*/ 44 h 50"/>
                <a:gd name="T92" fmla="*/ 9 w 37"/>
                <a:gd name="T93" fmla="*/ 41 h 50"/>
                <a:gd name="T94" fmla="*/ 8 w 37"/>
                <a:gd name="T95" fmla="*/ 40 h 50"/>
                <a:gd name="T96" fmla="*/ 10 w 37"/>
                <a:gd name="T97" fmla="*/ 36 h 50"/>
                <a:gd name="T98" fmla="*/ 17 w 37"/>
                <a:gd name="T99" fmla="*/ 35 h 50"/>
                <a:gd name="T100" fmla="*/ 18 w 37"/>
                <a:gd name="T101" fmla="*/ 35 h 50"/>
                <a:gd name="T102" fmla="*/ 22 w 37"/>
                <a:gd name="T103" fmla="*/ 35 h 50"/>
                <a:gd name="T104" fmla="*/ 26 w 37"/>
                <a:gd name="T105" fmla="*/ 37 h 50"/>
                <a:gd name="T106" fmla="*/ 26 w 37"/>
                <a:gd name="T107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50">
                  <a:moveTo>
                    <a:pt x="25" y="1"/>
                  </a:move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5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5" y="47"/>
                  </a:lnTo>
                  <a:lnTo>
                    <a:pt x="11" y="49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5" y="49"/>
                  </a:lnTo>
                  <a:lnTo>
                    <a:pt x="31" y="47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5" y="34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27" y="29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3" y="25"/>
                  </a:lnTo>
                  <a:lnTo>
                    <a:pt x="15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31" y="17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1" y="10"/>
                  </a:lnTo>
                  <a:lnTo>
                    <a:pt x="30" y="8"/>
                  </a:lnTo>
                  <a:lnTo>
                    <a:pt x="37" y="8"/>
                  </a:lnTo>
                  <a:lnTo>
                    <a:pt x="37" y="1"/>
                  </a:lnTo>
                  <a:lnTo>
                    <a:pt x="25" y="1"/>
                  </a:lnTo>
                  <a:lnTo>
                    <a:pt x="25" y="1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4" y="12"/>
                  </a:lnTo>
                  <a:lnTo>
                    <a:pt x="24" y="12"/>
                  </a:lnTo>
                  <a:close/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4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1" y="43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10" y="36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4" y="36"/>
                  </a:lnTo>
                  <a:lnTo>
                    <a:pt x="26" y="37"/>
                  </a:lnTo>
                  <a:lnTo>
                    <a:pt x="26" y="40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764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8 w 33"/>
                <a:gd name="T17" fmla="*/ 0 h 36"/>
                <a:gd name="T18" fmla="*/ 18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2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2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3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2 w 32"/>
                <a:gd name="T15" fmla="*/ 11 h 35"/>
                <a:gd name="T16" fmla="*/ 13 w 32"/>
                <a:gd name="T17" fmla="*/ 9 h 35"/>
                <a:gd name="T18" fmla="*/ 16 w 32"/>
                <a:gd name="T19" fmla="*/ 8 h 35"/>
                <a:gd name="T20" fmla="*/ 16 w 32"/>
                <a:gd name="T21" fmla="*/ 8 h 35"/>
                <a:gd name="T22" fmla="*/ 20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3 w 32"/>
                <a:gd name="T29" fmla="*/ 17 h 35"/>
                <a:gd name="T30" fmla="*/ 23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2 w 32"/>
                <a:gd name="T39" fmla="*/ 9 h 35"/>
                <a:gd name="T40" fmla="*/ 29 w 32"/>
                <a:gd name="T41" fmla="*/ 5 h 35"/>
                <a:gd name="T42" fmla="*/ 29 w 32"/>
                <a:gd name="T43" fmla="*/ 5 h 35"/>
                <a:gd name="T44" fmla="*/ 28 w 32"/>
                <a:gd name="T45" fmla="*/ 3 h 35"/>
                <a:gd name="T46" fmla="*/ 26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6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9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0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3" y="17"/>
                  </a:lnTo>
                  <a:lnTo>
                    <a:pt x="23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840" y="4226"/>
              <a:ext cx="24" cy="46"/>
            </a:xfrm>
            <a:custGeom>
              <a:avLst/>
              <a:gdLst>
                <a:gd name="T0" fmla="*/ 15 w 24"/>
                <a:gd name="T1" fmla="*/ 0 h 46"/>
                <a:gd name="T2" fmla="*/ 6 w 24"/>
                <a:gd name="T3" fmla="*/ 0 h 46"/>
                <a:gd name="T4" fmla="*/ 6 w 24"/>
                <a:gd name="T5" fmla="*/ 11 h 46"/>
                <a:gd name="T6" fmla="*/ 0 w 24"/>
                <a:gd name="T7" fmla="*/ 11 h 46"/>
                <a:gd name="T8" fmla="*/ 0 w 24"/>
                <a:gd name="T9" fmla="*/ 18 h 46"/>
                <a:gd name="T10" fmla="*/ 5 w 24"/>
                <a:gd name="T11" fmla="*/ 18 h 46"/>
                <a:gd name="T12" fmla="*/ 5 w 24"/>
                <a:gd name="T13" fmla="*/ 31 h 46"/>
                <a:gd name="T14" fmla="*/ 5 w 24"/>
                <a:gd name="T15" fmla="*/ 31 h 46"/>
                <a:gd name="T16" fmla="*/ 5 w 24"/>
                <a:gd name="T17" fmla="*/ 35 h 46"/>
                <a:gd name="T18" fmla="*/ 5 w 24"/>
                <a:gd name="T19" fmla="*/ 35 h 46"/>
                <a:gd name="T20" fmla="*/ 5 w 24"/>
                <a:gd name="T21" fmla="*/ 40 h 46"/>
                <a:gd name="T22" fmla="*/ 7 w 24"/>
                <a:gd name="T23" fmla="*/ 43 h 46"/>
                <a:gd name="T24" fmla="*/ 7 w 24"/>
                <a:gd name="T25" fmla="*/ 43 h 46"/>
                <a:gd name="T26" fmla="*/ 11 w 24"/>
                <a:gd name="T27" fmla="*/ 45 h 46"/>
                <a:gd name="T28" fmla="*/ 15 w 24"/>
                <a:gd name="T29" fmla="*/ 46 h 46"/>
                <a:gd name="T30" fmla="*/ 15 w 24"/>
                <a:gd name="T31" fmla="*/ 46 h 46"/>
                <a:gd name="T32" fmla="*/ 19 w 24"/>
                <a:gd name="T33" fmla="*/ 46 h 46"/>
                <a:gd name="T34" fmla="*/ 24 w 24"/>
                <a:gd name="T35" fmla="*/ 44 h 46"/>
                <a:gd name="T36" fmla="*/ 24 w 24"/>
                <a:gd name="T37" fmla="*/ 37 h 46"/>
                <a:gd name="T38" fmla="*/ 24 w 24"/>
                <a:gd name="T39" fmla="*/ 37 h 46"/>
                <a:gd name="T40" fmla="*/ 18 w 24"/>
                <a:gd name="T41" fmla="*/ 38 h 46"/>
                <a:gd name="T42" fmla="*/ 18 w 24"/>
                <a:gd name="T43" fmla="*/ 38 h 46"/>
                <a:gd name="T44" fmla="*/ 16 w 24"/>
                <a:gd name="T45" fmla="*/ 38 h 46"/>
                <a:gd name="T46" fmla="*/ 15 w 24"/>
                <a:gd name="T47" fmla="*/ 38 h 46"/>
                <a:gd name="T48" fmla="*/ 15 w 24"/>
                <a:gd name="T49" fmla="*/ 34 h 46"/>
                <a:gd name="T50" fmla="*/ 15 w 24"/>
                <a:gd name="T51" fmla="*/ 34 h 46"/>
                <a:gd name="T52" fmla="*/ 15 w 24"/>
                <a:gd name="T53" fmla="*/ 31 h 46"/>
                <a:gd name="T54" fmla="*/ 15 w 24"/>
                <a:gd name="T55" fmla="*/ 18 h 46"/>
                <a:gd name="T56" fmla="*/ 23 w 24"/>
                <a:gd name="T57" fmla="*/ 18 h 46"/>
                <a:gd name="T58" fmla="*/ 23 w 24"/>
                <a:gd name="T59" fmla="*/ 11 h 46"/>
                <a:gd name="T60" fmla="*/ 15 w 24"/>
                <a:gd name="T61" fmla="*/ 11 h 46"/>
                <a:gd name="T62" fmla="*/ 15 w 24"/>
                <a:gd name="T63" fmla="*/ 0 h 46"/>
                <a:gd name="T64" fmla="*/ 15 w 24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46">
                  <a:moveTo>
                    <a:pt x="15" y="0"/>
                  </a:moveTo>
                  <a:lnTo>
                    <a:pt x="6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40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9" y="46"/>
                  </a:lnTo>
                  <a:lnTo>
                    <a:pt x="24" y="44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1"/>
                  </a:lnTo>
                  <a:lnTo>
                    <a:pt x="15" y="18"/>
                  </a:lnTo>
                  <a:lnTo>
                    <a:pt x="23" y="18"/>
                  </a:lnTo>
                  <a:lnTo>
                    <a:pt x="23" y="11"/>
                  </a:lnTo>
                  <a:lnTo>
                    <a:pt x="1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869" y="4237"/>
              <a:ext cx="32" cy="35"/>
            </a:xfrm>
            <a:custGeom>
              <a:avLst/>
              <a:gdLst>
                <a:gd name="T0" fmla="*/ 0 w 32"/>
                <a:gd name="T1" fmla="*/ 20 h 35"/>
                <a:gd name="T2" fmla="*/ 0 w 32"/>
                <a:gd name="T3" fmla="*/ 20 h 35"/>
                <a:gd name="T4" fmla="*/ 0 w 32"/>
                <a:gd name="T5" fmla="*/ 25 h 35"/>
                <a:gd name="T6" fmla="*/ 1 w 32"/>
                <a:gd name="T7" fmla="*/ 28 h 35"/>
                <a:gd name="T8" fmla="*/ 1 w 32"/>
                <a:gd name="T9" fmla="*/ 28 h 35"/>
                <a:gd name="T10" fmla="*/ 3 w 32"/>
                <a:gd name="T11" fmla="*/ 31 h 35"/>
                <a:gd name="T12" fmla="*/ 5 w 32"/>
                <a:gd name="T13" fmla="*/ 33 h 35"/>
                <a:gd name="T14" fmla="*/ 9 w 32"/>
                <a:gd name="T15" fmla="*/ 34 h 35"/>
                <a:gd name="T16" fmla="*/ 13 w 32"/>
                <a:gd name="T17" fmla="*/ 35 h 35"/>
                <a:gd name="T18" fmla="*/ 13 w 32"/>
                <a:gd name="T19" fmla="*/ 35 h 35"/>
                <a:gd name="T20" fmla="*/ 16 w 32"/>
                <a:gd name="T21" fmla="*/ 35 h 35"/>
                <a:gd name="T22" fmla="*/ 18 w 32"/>
                <a:gd name="T23" fmla="*/ 34 h 35"/>
                <a:gd name="T24" fmla="*/ 21 w 32"/>
                <a:gd name="T25" fmla="*/ 32 h 35"/>
                <a:gd name="T26" fmla="*/ 23 w 32"/>
                <a:gd name="T27" fmla="*/ 30 h 35"/>
                <a:gd name="T28" fmla="*/ 23 w 32"/>
                <a:gd name="T29" fmla="*/ 30 h 35"/>
                <a:gd name="T30" fmla="*/ 24 w 32"/>
                <a:gd name="T31" fmla="*/ 34 h 35"/>
                <a:gd name="T32" fmla="*/ 32 w 32"/>
                <a:gd name="T33" fmla="*/ 34 h 35"/>
                <a:gd name="T34" fmla="*/ 32 w 32"/>
                <a:gd name="T35" fmla="*/ 34 h 35"/>
                <a:gd name="T36" fmla="*/ 31 w 32"/>
                <a:gd name="T37" fmla="*/ 33 h 35"/>
                <a:gd name="T38" fmla="*/ 31 w 32"/>
                <a:gd name="T39" fmla="*/ 33 h 35"/>
                <a:gd name="T40" fmla="*/ 31 w 32"/>
                <a:gd name="T41" fmla="*/ 29 h 35"/>
                <a:gd name="T42" fmla="*/ 31 w 32"/>
                <a:gd name="T43" fmla="*/ 29 h 35"/>
                <a:gd name="T44" fmla="*/ 31 w 32"/>
                <a:gd name="T45" fmla="*/ 26 h 35"/>
                <a:gd name="T46" fmla="*/ 31 w 32"/>
                <a:gd name="T47" fmla="*/ 24 h 35"/>
                <a:gd name="T48" fmla="*/ 31 w 32"/>
                <a:gd name="T49" fmla="*/ 0 h 35"/>
                <a:gd name="T50" fmla="*/ 22 w 32"/>
                <a:gd name="T51" fmla="*/ 0 h 35"/>
                <a:gd name="T52" fmla="*/ 22 w 32"/>
                <a:gd name="T53" fmla="*/ 18 h 35"/>
                <a:gd name="T54" fmla="*/ 22 w 32"/>
                <a:gd name="T55" fmla="*/ 18 h 35"/>
                <a:gd name="T56" fmla="*/ 22 w 32"/>
                <a:gd name="T57" fmla="*/ 23 h 35"/>
                <a:gd name="T58" fmla="*/ 21 w 32"/>
                <a:gd name="T59" fmla="*/ 25 h 35"/>
                <a:gd name="T60" fmla="*/ 18 w 32"/>
                <a:gd name="T61" fmla="*/ 27 h 35"/>
                <a:gd name="T62" fmla="*/ 15 w 32"/>
                <a:gd name="T63" fmla="*/ 27 h 35"/>
                <a:gd name="T64" fmla="*/ 15 w 32"/>
                <a:gd name="T65" fmla="*/ 27 h 35"/>
                <a:gd name="T66" fmla="*/ 13 w 32"/>
                <a:gd name="T67" fmla="*/ 27 h 35"/>
                <a:gd name="T68" fmla="*/ 11 w 32"/>
                <a:gd name="T69" fmla="*/ 26 h 35"/>
                <a:gd name="T70" fmla="*/ 10 w 32"/>
                <a:gd name="T71" fmla="*/ 23 h 35"/>
                <a:gd name="T72" fmla="*/ 10 w 32"/>
                <a:gd name="T73" fmla="*/ 19 h 35"/>
                <a:gd name="T74" fmla="*/ 10 w 32"/>
                <a:gd name="T75" fmla="*/ 0 h 35"/>
                <a:gd name="T76" fmla="*/ 0 w 32"/>
                <a:gd name="T77" fmla="*/ 0 h 35"/>
                <a:gd name="T78" fmla="*/ 0 w 32"/>
                <a:gd name="T79" fmla="*/ 20 h 35"/>
                <a:gd name="T80" fmla="*/ 0 w 32"/>
                <a:gd name="T8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9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6" y="35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4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3"/>
                  </a:lnTo>
                  <a:lnTo>
                    <a:pt x="21" y="25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1" y="26"/>
                  </a:lnTo>
                  <a:lnTo>
                    <a:pt x="10" y="23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910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0 w 22"/>
                <a:gd name="T5" fmla="*/ 12 h 35"/>
                <a:gd name="T6" fmla="*/ 0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1 w 22"/>
                <a:gd name="T17" fmla="*/ 11 h 35"/>
                <a:gd name="T18" fmla="*/ 13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1 w 22"/>
                <a:gd name="T43" fmla="*/ 4 h 35"/>
                <a:gd name="T44" fmla="*/ 9 w 22"/>
                <a:gd name="T45" fmla="*/ 8 h 35"/>
                <a:gd name="T46" fmla="*/ 9 w 22"/>
                <a:gd name="T47" fmla="*/ 8 h 35"/>
                <a:gd name="T48" fmla="*/ 9 w 22"/>
                <a:gd name="T49" fmla="*/ 6 h 35"/>
                <a:gd name="T50" fmla="*/ 9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0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949" y="4221"/>
              <a:ext cx="24" cy="50"/>
            </a:xfrm>
            <a:custGeom>
              <a:avLst/>
              <a:gdLst>
                <a:gd name="T0" fmla="*/ 14 w 24"/>
                <a:gd name="T1" fmla="*/ 15 h 50"/>
                <a:gd name="T2" fmla="*/ 14 w 24"/>
                <a:gd name="T3" fmla="*/ 15 h 50"/>
                <a:gd name="T4" fmla="*/ 15 w 24"/>
                <a:gd name="T5" fmla="*/ 10 h 50"/>
                <a:gd name="T6" fmla="*/ 16 w 24"/>
                <a:gd name="T7" fmla="*/ 9 h 50"/>
                <a:gd name="T8" fmla="*/ 17 w 24"/>
                <a:gd name="T9" fmla="*/ 8 h 50"/>
                <a:gd name="T10" fmla="*/ 17 w 24"/>
                <a:gd name="T11" fmla="*/ 8 h 50"/>
                <a:gd name="T12" fmla="*/ 24 w 24"/>
                <a:gd name="T13" fmla="*/ 9 h 50"/>
                <a:gd name="T14" fmla="*/ 24 w 24"/>
                <a:gd name="T15" fmla="*/ 2 h 50"/>
                <a:gd name="T16" fmla="*/ 24 w 24"/>
                <a:gd name="T17" fmla="*/ 2 h 50"/>
                <a:gd name="T18" fmla="*/ 19 w 24"/>
                <a:gd name="T19" fmla="*/ 0 h 50"/>
                <a:gd name="T20" fmla="*/ 16 w 24"/>
                <a:gd name="T21" fmla="*/ 0 h 50"/>
                <a:gd name="T22" fmla="*/ 16 w 24"/>
                <a:gd name="T23" fmla="*/ 0 h 50"/>
                <a:gd name="T24" fmla="*/ 12 w 24"/>
                <a:gd name="T25" fmla="*/ 1 h 50"/>
                <a:gd name="T26" fmla="*/ 10 w 24"/>
                <a:gd name="T27" fmla="*/ 2 h 50"/>
                <a:gd name="T28" fmla="*/ 10 w 24"/>
                <a:gd name="T29" fmla="*/ 2 h 50"/>
                <a:gd name="T30" fmla="*/ 8 w 24"/>
                <a:gd name="T31" fmla="*/ 3 h 50"/>
                <a:gd name="T32" fmla="*/ 5 w 24"/>
                <a:gd name="T33" fmla="*/ 7 h 50"/>
                <a:gd name="T34" fmla="*/ 5 w 24"/>
                <a:gd name="T35" fmla="*/ 10 h 50"/>
                <a:gd name="T36" fmla="*/ 4 w 24"/>
                <a:gd name="T37" fmla="*/ 14 h 50"/>
                <a:gd name="T38" fmla="*/ 4 w 24"/>
                <a:gd name="T39" fmla="*/ 16 h 50"/>
                <a:gd name="T40" fmla="*/ 0 w 24"/>
                <a:gd name="T41" fmla="*/ 16 h 50"/>
                <a:gd name="T42" fmla="*/ 0 w 24"/>
                <a:gd name="T43" fmla="*/ 23 h 50"/>
                <a:gd name="T44" fmla="*/ 4 w 24"/>
                <a:gd name="T45" fmla="*/ 23 h 50"/>
                <a:gd name="T46" fmla="*/ 4 w 24"/>
                <a:gd name="T47" fmla="*/ 50 h 50"/>
                <a:gd name="T48" fmla="*/ 14 w 24"/>
                <a:gd name="T49" fmla="*/ 50 h 50"/>
                <a:gd name="T50" fmla="*/ 14 w 24"/>
                <a:gd name="T51" fmla="*/ 23 h 50"/>
                <a:gd name="T52" fmla="*/ 23 w 24"/>
                <a:gd name="T53" fmla="*/ 23 h 50"/>
                <a:gd name="T54" fmla="*/ 23 w 24"/>
                <a:gd name="T55" fmla="*/ 16 h 50"/>
                <a:gd name="T56" fmla="*/ 14 w 24"/>
                <a:gd name="T57" fmla="*/ 16 h 50"/>
                <a:gd name="T58" fmla="*/ 14 w 24"/>
                <a:gd name="T59" fmla="*/ 15 h 50"/>
                <a:gd name="T60" fmla="*/ 14 w 24"/>
                <a:gd name="T61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50">
                  <a:moveTo>
                    <a:pt x="14" y="15"/>
                  </a:moveTo>
                  <a:lnTo>
                    <a:pt x="14" y="15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24" y="9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7"/>
                  </a:lnTo>
                  <a:lnTo>
                    <a:pt x="5" y="10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50"/>
                  </a:lnTo>
                  <a:lnTo>
                    <a:pt x="14" y="50"/>
                  </a:lnTo>
                  <a:lnTo>
                    <a:pt x="14" y="23"/>
                  </a:lnTo>
                  <a:lnTo>
                    <a:pt x="23" y="23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976" y="4222"/>
              <a:ext cx="32" cy="50"/>
            </a:xfrm>
            <a:custGeom>
              <a:avLst/>
              <a:gdLst>
                <a:gd name="T0" fmla="*/ 0 w 32"/>
                <a:gd name="T1" fmla="*/ 35 h 50"/>
                <a:gd name="T2" fmla="*/ 1 w 32"/>
                <a:gd name="T3" fmla="*/ 43 h 50"/>
                <a:gd name="T4" fmla="*/ 3 w 32"/>
                <a:gd name="T5" fmla="*/ 46 h 50"/>
                <a:gd name="T6" fmla="*/ 10 w 32"/>
                <a:gd name="T7" fmla="*/ 49 h 50"/>
                <a:gd name="T8" fmla="*/ 13 w 32"/>
                <a:gd name="T9" fmla="*/ 50 h 50"/>
                <a:gd name="T10" fmla="*/ 18 w 32"/>
                <a:gd name="T11" fmla="*/ 49 h 50"/>
                <a:gd name="T12" fmla="*/ 23 w 32"/>
                <a:gd name="T13" fmla="*/ 45 h 50"/>
                <a:gd name="T14" fmla="*/ 24 w 32"/>
                <a:gd name="T15" fmla="*/ 49 h 50"/>
                <a:gd name="T16" fmla="*/ 32 w 32"/>
                <a:gd name="T17" fmla="*/ 49 h 50"/>
                <a:gd name="T18" fmla="*/ 32 w 32"/>
                <a:gd name="T19" fmla="*/ 48 h 50"/>
                <a:gd name="T20" fmla="*/ 31 w 32"/>
                <a:gd name="T21" fmla="*/ 44 h 50"/>
                <a:gd name="T22" fmla="*/ 31 w 32"/>
                <a:gd name="T23" fmla="*/ 39 h 50"/>
                <a:gd name="T24" fmla="*/ 23 w 32"/>
                <a:gd name="T25" fmla="*/ 15 h 50"/>
                <a:gd name="T26" fmla="*/ 23 w 32"/>
                <a:gd name="T27" fmla="*/ 33 h 50"/>
                <a:gd name="T28" fmla="*/ 21 w 32"/>
                <a:gd name="T29" fmla="*/ 40 h 50"/>
                <a:gd name="T30" fmla="*/ 15 w 32"/>
                <a:gd name="T31" fmla="*/ 42 h 50"/>
                <a:gd name="T32" fmla="*/ 13 w 32"/>
                <a:gd name="T33" fmla="*/ 42 h 50"/>
                <a:gd name="T34" fmla="*/ 10 w 32"/>
                <a:gd name="T35" fmla="*/ 38 h 50"/>
                <a:gd name="T36" fmla="*/ 10 w 32"/>
                <a:gd name="T37" fmla="*/ 15 h 50"/>
                <a:gd name="T38" fmla="*/ 0 w 32"/>
                <a:gd name="T39" fmla="*/ 35 h 50"/>
                <a:gd name="T40" fmla="*/ 3 w 32"/>
                <a:gd name="T41" fmla="*/ 6 h 50"/>
                <a:gd name="T42" fmla="*/ 3 w 32"/>
                <a:gd name="T43" fmla="*/ 8 h 50"/>
                <a:gd name="T44" fmla="*/ 6 w 32"/>
                <a:gd name="T45" fmla="*/ 10 h 50"/>
                <a:gd name="T46" fmla="*/ 9 w 32"/>
                <a:gd name="T47" fmla="*/ 11 h 50"/>
                <a:gd name="T48" fmla="*/ 12 w 32"/>
                <a:gd name="T49" fmla="*/ 9 h 50"/>
                <a:gd name="T50" fmla="*/ 13 w 32"/>
                <a:gd name="T51" fmla="*/ 6 h 50"/>
                <a:gd name="T52" fmla="*/ 13 w 32"/>
                <a:gd name="T53" fmla="*/ 3 h 50"/>
                <a:gd name="T54" fmla="*/ 11 w 32"/>
                <a:gd name="T55" fmla="*/ 1 h 50"/>
                <a:gd name="T56" fmla="*/ 9 w 32"/>
                <a:gd name="T57" fmla="*/ 0 h 50"/>
                <a:gd name="T58" fmla="*/ 4 w 32"/>
                <a:gd name="T59" fmla="*/ 2 h 50"/>
                <a:gd name="T60" fmla="*/ 3 w 32"/>
                <a:gd name="T61" fmla="*/ 6 h 50"/>
                <a:gd name="T62" fmla="*/ 18 w 32"/>
                <a:gd name="T63" fmla="*/ 6 h 50"/>
                <a:gd name="T64" fmla="*/ 18 w 32"/>
                <a:gd name="T65" fmla="*/ 8 h 50"/>
                <a:gd name="T66" fmla="*/ 22 w 32"/>
                <a:gd name="T67" fmla="*/ 10 h 50"/>
                <a:gd name="T68" fmla="*/ 24 w 32"/>
                <a:gd name="T69" fmla="*/ 11 h 50"/>
                <a:gd name="T70" fmla="*/ 27 w 32"/>
                <a:gd name="T71" fmla="*/ 9 h 50"/>
                <a:gd name="T72" fmla="*/ 28 w 32"/>
                <a:gd name="T73" fmla="*/ 6 h 50"/>
                <a:gd name="T74" fmla="*/ 28 w 32"/>
                <a:gd name="T75" fmla="*/ 3 h 50"/>
                <a:gd name="T76" fmla="*/ 26 w 32"/>
                <a:gd name="T77" fmla="*/ 1 h 50"/>
                <a:gd name="T78" fmla="*/ 24 w 32"/>
                <a:gd name="T79" fmla="*/ 0 h 50"/>
                <a:gd name="T80" fmla="*/ 19 w 32"/>
                <a:gd name="T81" fmla="*/ 2 h 50"/>
                <a:gd name="T82" fmla="*/ 18 w 32"/>
                <a:gd name="T83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50">
                  <a:moveTo>
                    <a:pt x="0" y="35"/>
                  </a:moveTo>
                  <a:lnTo>
                    <a:pt x="0" y="35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10" y="49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18" y="49"/>
                  </a:lnTo>
                  <a:lnTo>
                    <a:pt x="21" y="47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4" y="49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35"/>
                  </a:lnTo>
                  <a:lnTo>
                    <a:pt x="0" y="35"/>
                  </a:lnTo>
                  <a:close/>
                  <a:moveTo>
                    <a:pt x="3" y="6"/>
                  </a:moveTo>
                  <a:lnTo>
                    <a:pt x="3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6"/>
                  </a:lnTo>
                  <a:close/>
                  <a:moveTo>
                    <a:pt x="18" y="6"/>
                  </a:moveTo>
                  <a:lnTo>
                    <a:pt x="18" y="6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6" y="10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1016" y="4236"/>
              <a:ext cx="23" cy="35"/>
            </a:xfrm>
            <a:custGeom>
              <a:avLst/>
              <a:gdLst>
                <a:gd name="T0" fmla="*/ 1 w 23"/>
                <a:gd name="T1" fmla="*/ 5 h 35"/>
                <a:gd name="T2" fmla="*/ 1 w 23"/>
                <a:gd name="T3" fmla="*/ 10 h 35"/>
                <a:gd name="T4" fmla="*/ 1 w 23"/>
                <a:gd name="T5" fmla="*/ 12 h 35"/>
                <a:gd name="T6" fmla="*/ 1 w 23"/>
                <a:gd name="T7" fmla="*/ 35 h 35"/>
                <a:gd name="T8" fmla="*/ 10 w 23"/>
                <a:gd name="T9" fmla="*/ 35 h 35"/>
                <a:gd name="T10" fmla="*/ 10 w 23"/>
                <a:gd name="T11" fmla="*/ 19 h 35"/>
                <a:gd name="T12" fmla="*/ 10 w 23"/>
                <a:gd name="T13" fmla="*/ 19 h 35"/>
                <a:gd name="T14" fmla="*/ 11 w 23"/>
                <a:gd name="T15" fmla="*/ 14 h 35"/>
                <a:gd name="T16" fmla="*/ 12 w 23"/>
                <a:gd name="T17" fmla="*/ 11 h 35"/>
                <a:gd name="T18" fmla="*/ 14 w 23"/>
                <a:gd name="T19" fmla="*/ 9 h 35"/>
                <a:gd name="T20" fmla="*/ 17 w 23"/>
                <a:gd name="T21" fmla="*/ 8 h 35"/>
                <a:gd name="T22" fmla="*/ 17 w 23"/>
                <a:gd name="T23" fmla="*/ 8 h 35"/>
                <a:gd name="T24" fmla="*/ 19 w 23"/>
                <a:gd name="T25" fmla="*/ 9 h 35"/>
                <a:gd name="T26" fmla="*/ 23 w 23"/>
                <a:gd name="T27" fmla="*/ 10 h 35"/>
                <a:gd name="T28" fmla="*/ 23 w 23"/>
                <a:gd name="T29" fmla="*/ 0 h 35"/>
                <a:gd name="T30" fmla="*/ 22 w 23"/>
                <a:gd name="T31" fmla="*/ 0 h 35"/>
                <a:gd name="T32" fmla="*/ 22 w 23"/>
                <a:gd name="T33" fmla="*/ 0 h 35"/>
                <a:gd name="T34" fmla="*/ 19 w 23"/>
                <a:gd name="T35" fmla="*/ 0 h 35"/>
                <a:gd name="T36" fmla="*/ 19 w 23"/>
                <a:gd name="T37" fmla="*/ 0 h 35"/>
                <a:gd name="T38" fmla="*/ 17 w 23"/>
                <a:gd name="T39" fmla="*/ 0 h 35"/>
                <a:gd name="T40" fmla="*/ 14 w 23"/>
                <a:gd name="T41" fmla="*/ 2 h 35"/>
                <a:gd name="T42" fmla="*/ 12 w 23"/>
                <a:gd name="T43" fmla="*/ 4 h 35"/>
                <a:gd name="T44" fmla="*/ 10 w 23"/>
                <a:gd name="T45" fmla="*/ 8 h 35"/>
                <a:gd name="T46" fmla="*/ 10 w 23"/>
                <a:gd name="T47" fmla="*/ 8 h 35"/>
                <a:gd name="T48" fmla="*/ 10 w 23"/>
                <a:gd name="T49" fmla="*/ 6 h 35"/>
                <a:gd name="T50" fmla="*/ 10 w 23"/>
                <a:gd name="T51" fmla="*/ 6 h 35"/>
                <a:gd name="T52" fmla="*/ 9 w 23"/>
                <a:gd name="T53" fmla="*/ 1 h 35"/>
                <a:gd name="T54" fmla="*/ 0 w 23"/>
                <a:gd name="T55" fmla="*/ 1 h 35"/>
                <a:gd name="T56" fmla="*/ 0 w 23"/>
                <a:gd name="T57" fmla="*/ 1 h 35"/>
                <a:gd name="T58" fmla="*/ 1 w 23"/>
                <a:gd name="T59" fmla="*/ 5 h 35"/>
                <a:gd name="T60" fmla="*/ 1 w 23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" h="35">
                  <a:moveTo>
                    <a:pt x="1" y="5"/>
                  </a:moveTo>
                  <a:lnTo>
                    <a:pt x="1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3" y="1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1054" y="4223"/>
              <a:ext cx="43" cy="48"/>
            </a:xfrm>
            <a:custGeom>
              <a:avLst/>
              <a:gdLst>
                <a:gd name="T0" fmla="*/ 0 w 43"/>
                <a:gd name="T1" fmla="*/ 48 h 48"/>
                <a:gd name="T2" fmla="*/ 9 w 43"/>
                <a:gd name="T3" fmla="*/ 48 h 48"/>
                <a:gd name="T4" fmla="*/ 13 w 43"/>
                <a:gd name="T5" fmla="*/ 39 h 48"/>
                <a:gd name="T6" fmla="*/ 30 w 43"/>
                <a:gd name="T7" fmla="*/ 39 h 48"/>
                <a:gd name="T8" fmla="*/ 33 w 43"/>
                <a:gd name="T9" fmla="*/ 48 h 48"/>
                <a:gd name="T10" fmla="*/ 43 w 43"/>
                <a:gd name="T11" fmla="*/ 48 h 48"/>
                <a:gd name="T12" fmla="*/ 26 w 43"/>
                <a:gd name="T13" fmla="*/ 0 h 48"/>
                <a:gd name="T14" fmla="*/ 16 w 43"/>
                <a:gd name="T15" fmla="*/ 0 h 48"/>
                <a:gd name="T16" fmla="*/ 0 w 43"/>
                <a:gd name="T17" fmla="*/ 48 h 48"/>
                <a:gd name="T18" fmla="*/ 0 w 43"/>
                <a:gd name="T19" fmla="*/ 48 h 48"/>
                <a:gd name="T20" fmla="*/ 15 w 43"/>
                <a:gd name="T21" fmla="*/ 30 h 48"/>
                <a:gd name="T22" fmla="*/ 21 w 43"/>
                <a:gd name="T23" fmla="*/ 11 h 48"/>
                <a:gd name="T24" fmla="*/ 28 w 43"/>
                <a:gd name="T25" fmla="*/ 30 h 48"/>
                <a:gd name="T26" fmla="*/ 15 w 43"/>
                <a:gd name="T27" fmla="*/ 30 h 48"/>
                <a:gd name="T28" fmla="*/ 15 w 43"/>
                <a:gd name="T29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8">
                  <a:moveTo>
                    <a:pt x="0" y="48"/>
                  </a:moveTo>
                  <a:lnTo>
                    <a:pt x="9" y="48"/>
                  </a:lnTo>
                  <a:lnTo>
                    <a:pt x="13" y="39"/>
                  </a:lnTo>
                  <a:lnTo>
                    <a:pt x="30" y="39"/>
                  </a:lnTo>
                  <a:lnTo>
                    <a:pt x="33" y="48"/>
                  </a:lnTo>
                  <a:lnTo>
                    <a:pt x="43" y="48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15" y="30"/>
                  </a:moveTo>
                  <a:lnTo>
                    <a:pt x="21" y="11"/>
                  </a:lnTo>
                  <a:lnTo>
                    <a:pt x="28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auto">
            <a:xfrm>
              <a:off x="1101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1 w 22"/>
                <a:gd name="T5" fmla="*/ 12 h 35"/>
                <a:gd name="T6" fmla="*/ 1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2 w 22"/>
                <a:gd name="T17" fmla="*/ 11 h 35"/>
                <a:gd name="T18" fmla="*/ 14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2 w 22"/>
                <a:gd name="T43" fmla="*/ 4 h 35"/>
                <a:gd name="T44" fmla="*/ 10 w 22"/>
                <a:gd name="T45" fmla="*/ 8 h 35"/>
                <a:gd name="T46" fmla="*/ 10 w 22"/>
                <a:gd name="T47" fmla="*/ 8 h 35"/>
                <a:gd name="T48" fmla="*/ 10 w 22"/>
                <a:gd name="T49" fmla="*/ 6 h 35"/>
                <a:gd name="T50" fmla="*/ 10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1128" y="4222"/>
              <a:ext cx="34" cy="50"/>
            </a:xfrm>
            <a:custGeom>
              <a:avLst/>
              <a:gdLst>
                <a:gd name="T0" fmla="*/ 1 w 34"/>
                <a:gd name="T1" fmla="*/ 41 h 50"/>
                <a:gd name="T2" fmla="*/ 1 w 34"/>
                <a:gd name="T3" fmla="*/ 43 h 50"/>
                <a:gd name="T4" fmla="*/ 1 w 34"/>
                <a:gd name="T5" fmla="*/ 43 h 50"/>
                <a:gd name="T6" fmla="*/ 1 w 34"/>
                <a:gd name="T7" fmla="*/ 43 h 50"/>
                <a:gd name="T8" fmla="*/ 0 w 34"/>
                <a:gd name="T9" fmla="*/ 49 h 50"/>
                <a:gd name="T10" fmla="*/ 9 w 34"/>
                <a:gd name="T11" fmla="*/ 49 h 50"/>
                <a:gd name="T12" fmla="*/ 9 w 34"/>
                <a:gd name="T13" fmla="*/ 49 h 50"/>
                <a:gd name="T14" fmla="*/ 9 w 34"/>
                <a:gd name="T15" fmla="*/ 45 h 50"/>
                <a:gd name="T16" fmla="*/ 9 w 34"/>
                <a:gd name="T17" fmla="*/ 45 h 50"/>
                <a:gd name="T18" fmla="*/ 11 w 34"/>
                <a:gd name="T19" fmla="*/ 47 h 50"/>
                <a:gd name="T20" fmla="*/ 13 w 34"/>
                <a:gd name="T21" fmla="*/ 49 h 50"/>
                <a:gd name="T22" fmla="*/ 15 w 34"/>
                <a:gd name="T23" fmla="*/ 50 h 50"/>
                <a:gd name="T24" fmla="*/ 19 w 34"/>
                <a:gd name="T25" fmla="*/ 50 h 50"/>
                <a:gd name="T26" fmla="*/ 19 w 34"/>
                <a:gd name="T27" fmla="*/ 50 h 50"/>
                <a:gd name="T28" fmla="*/ 22 w 34"/>
                <a:gd name="T29" fmla="*/ 50 h 50"/>
                <a:gd name="T30" fmla="*/ 25 w 34"/>
                <a:gd name="T31" fmla="*/ 49 h 50"/>
                <a:gd name="T32" fmla="*/ 27 w 34"/>
                <a:gd name="T33" fmla="*/ 47 h 50"/>
                <a:gd name="T34" fmla="*/ 29 w 34"/>
                <a:gd name="T35" fmla="*/ 45 h 50"/>
                <a:gd name="T36" fmla="*/ 33 w 34"/>
                <a:gd name="T37" fmla="*/ 40 h 50"/>
                <a:gd name="T38" fmla="*/ 34 w 34"/>
                <a:gd name="T39" fmla="*/ 32 h 50"/>
                <a:gd name="T40" fmla="*/ 34 w 34"/>
                <a:gd name="T41" fmla="*/ 32 h 50"/>
                <a:gd name="T42" fmla="*/ 33 w 34"/>
                <a:gd name="T43" fmla="*/ 25 h 50"/>
                <a:gd name="T44" fmla="*/ 29 w 34"/>
                <a:gd name="T45" fmla="*/ 19 h 50"/>
                <a:gd name="T46" fmla="*/ 25 w 34"/>
                <a:gd name="T47" fmla="*/ 15 h 50"/>
                <a:gd name="T48" fmla="*/ 23 w 34"/>
                <a:gd name="T49" fmla="*/ 14 h 50"/>
                <a:gd name="T50" fmla="*/ 20 w 34"/>
                <a:gd name="T51" fmla="*/ 14 h 50"/>
                <a:gd name="T52" fmla="*/ 20 w 34"/>
                <a:gd name="T53" fmla="*/ 14 h 50"/>
                <a:gd name="T54" fmla="*/ 16 w 34"/>
                <a:gd name="T55" fmla="*/ 14 h 50"/>
                <a:gd name="T56" fmla="*/ 14 w 34"/>
                <a:gd name="T57" fmla="*/ 15 h 50"/>
                <a:gd name="T58" fmla="*/ 10 w 34"/>
                <a:gd name="T59" fmla="*/ 19 h 50"/>
                <a:gd name="T60" fmla="*/ 10 w 34"/>
                <a:gd name="T61" fmla="*/ 0 h 50"/>
                <a:gd name="T62" fmla="*/ 1 w 34"/>
                <a:gd name="T63" fmla="*/ 0 h 50"/>
                <a:gd name="T64" fmla="*/ 1 w 34"/>
                <a:gd name="T65" fmla="*/ 41 h 50"/>
                <a:gd name="T66" fmla="*/ 1 w 34"/>
                <a:gd name="T67" fmla="*/ 41 h 50"/>
                <a:gd name="T68" fmla="*/ 25 w 34"/>
                <a:gd name="T69" fmla="*/ 32 h 50"/>
                <a:gd name="T70" fmla="*/ 25 w 34"/>
                <a:gd name="T71" fmla="*/ 32 h 50"/>
                <a:gd name="T72" fmla="*/ 24 w 34"/>
                <a:gd name="T73" fmla="*/ 36 h 50"/>
                <a:gd name="T74" fmla="*/ 23 w 34"/>
                <a:gd name="T75" fmla="*/ 40 h 50"/>
                <a:gd name="T76" fmla="*/ 21 w 34"/>
                <a:gd name="T77" fmla="*/ 42 h 50"/>
                <a:gd name="T78" fmla="*/ 18 w 34"/>
                <a:gd name="T79" fmla="*/ 43 h 50"/>
                <a:gd name="T80" fmla="*/ 18 w 34"/>
                <a:gd name="T81" fmla="*/ 43 h 50"/>
                <a:gd name="T82" fmla="*/ 14 w 34"/>
                <a:gd name="T83" fmla="*/ 42 h 50"/>
                <a:gd name="T84" fmla="*/ 12 w 34"/>
                <a:gd name="T85" fmla="*/ 40 h 50"/>
                <a:gd name="T86" fmla="*/ 10 w 34"/>
                <a:gd name="T87" fmla="*/ 36 h 50"/>
                <a:gd name="T88" fmla="*/ 10 w 34"/>
                <a:gd name="T89" fmla="*/ 32 h 50"/>
                <a:gd name="T90" fmla="*/ 10 w 34"/>
                <a:gd name="T91" fmla="*/ 32 h 50"/>
                <a:gd name="T92" fmla="*/ 11 w 34"/>
                <a:gd name="T93" fmla="*/ 28 h 50"/>
                <a:gd name="T94" fmla="*/ 12 w 34"/>
                <a:gd name="T95" fmla="*/ 25 h 50"/>
                <a:gd name="T96" fmla="*/ 14 w 34"/>
                <a:gd name="T97" fmla="*/ 23 h 50"/>
                <a:gd name="T98" fmla="*/ 18 w 34"/>
                <a:gd name="T99" fmla="*/ 22 h 50"/>
                <a:gd name="T100" fmla="*/ 18 w 34"/>
                <a:gd name="T101" fmla="*/ 22 h 50"/>
                <a:gd name="T102" fmla="*/ 21 w 34"/>
                <a:gd name="T103" fmla="*/ 23 h 50"/>
                <a:gd name="T104" fmla="*/ 23 w 34"/>
                <a:gd name="T105" fmla="*/ 25 h 50"/>
                <a:gd name="T106" fmla="*/ 24 w 34"/>
                <a:gd name="T107" fmla="*/ 28 h 50"/>
                <a:gd name="T108" fmla="*/ 25 w 34"/>
                <a:gd name="T109" fmla="*/ 32 h 50"/>
                <a:gd name="T110" fmla="*/ 25 w 34"/>
                <a:gd name="T11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50">
                  <a:moveTo>
                    <a:pt x="1" y="4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11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5" y="49"/>
                  </a:lnTo>
                  <a:lnTo>
                    <a:pt x="27" y="47"/>
                  </a:lnTo>
                  <a:lnTo>
                    <a:pt x="29" y="45"/>
                  </a:lnTo>
                  <a:lnTo>
                    <a:pt x="33" y="4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3" y="25"/>
                  </a:lnTo>
                  <a:lnTo>
                    <a:pt x="29" y="19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1" y="0"/>
                  </a:lnTo>
                  <a:lnTo>
                    <a:pt x="1" y="41"/>
                  </a:lnTo>
                  <a:lnTo>
                    <a:pt x="1" y="41"/>
                  </a:lnTo>
                  <a:close/>
                  <a:moveTo>
                    <a:pt x="25" y="32"/>
                  </a:moveTo>
                  <a:lnTo>
                    <a:pt x="25" y="32"/>
                  </a:lnTo>
                  <a:lnTo>
                    <a:pt x="24" y="36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28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4" y="28"/>
                  </a:lnTo>
                  <a:lnTo>
                    <a:pt x="25" y="32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24"/>
            <p:cNvSpPr>
              <a:spLocks noEditPoints="1"/>
            </p:cNvSpPr>
            <p:nvPr userDrawn="1"/>
          </p:nvSpPr>
          <p:spPr bwMode="auto">
            <a:xfrm>
              <a:off x="1166" y="4236"/>
              <a:ext cx="34" cy="36"/>
            </a:xfrm>
            <a:custGeom>
              <a:avLst/>
              <a:gdLst>
                <a:gd name="T0" fmla="*/ 34 w 34"/>
                <a:gd name="T1" fmla="*/ 18 h 36"/>
                <a:gd name="T2" fmla="*/ 34 w 34"/>
                <a:gd name="T3" fmla="*/ 18 h 36"/>
                <a:gd name="T4" fmla="*/ 32 w 34"/>
                <a:gd name="T5" fmla="*/ 11 h 36"/>
                <a:gd name="T6" fmla="*/ 31 w 34"/>
                <a:gd name="T7" fmla="*/ 8 h 36"/>
                <a:gd name="T8" fmla="*/ 29 w 34"/>
                <a:gd name="T9" fmla="*/ 4 h 36"/>
                <a:gd name="T10" fmla="*/ 27 w 34"/>
                <a:gd name="T11" fmla="*/ 2 h 36"/>
                <a:gd name="T12" fmla="*/ 24 w 34"/>
                <a:gd name="T13" fmla="*/ 1 h 36"/>
                <a:gd name="T14" fmla="*/ 21 w 34"/>
                <a:gd name="T15" fmla="*/ 0 h 36"/>
                <a:gd name="T16" fmla="*/ 17 w 34"/>
                <a:gd name="T17" fmla="*/ 0 h 36"/>
                <a:gd name="T18" fmla="*/ 17 w 34"/>
                <a:gd name="T19" fmla="*/ 0 h 36"/>
                <a:gd name="T20" fmla="*/ 14 w 34"/>
                <a:gd name="T21" fmla="*/ 0 h 36"/>
                <a:gd name="T22" fmla="*/ 10 w 34"/>
                <a:gd name="T23" fmla="*/ 1 h 36"/>
                <a:gd name="T24" fmla="*/ 8 w 34"/>
                <a:gd name="T25" fmla="*/ 3 h 36"/>
                <a:gd name="T26" fmla="*/ 4 w 34"/>
                <a:gd name="T27" fmla="*/ 5 h 36"/>
                <a:gd name="T28" fmla="*/ 3 w 34"/>
                <a:gd name="T29" fmla="*/ 8 h 36"/>
                <a:gd name="T30" fmla="*/ 1 w 34"/>
                <a:gd name="T31" fmla="*/ 11 h 36"/>
                <a:gd name="T32" fmla="*/ 0 w 34"/>
                <a:gd name="T33" fmla="*/ 15 h 36"/>
                <a:gd name="T34" fmla="*/ 0 w 34"/>
                <a:gd name="T35" fmla="*/ 18 h 36"/>
                <a:gd name="T36" fmla="*/ 0 w 34"/>
                <a:gd name="T37" fmla="*/ 18 h 36"/>
                <a:gd name="T38" fmla="*/ 0 w 34"/>
                <a:gd name="T39" fmla="*/ 22 h 36"/>
                <a:gd name="T40" fmla="*/ 1 w 34"/>
                <a:gd name="T41" fmla="*/ 26 h 36"/>
                <a:gd name="T42" fmla="*/ 3 w 34"/>
                <a:gd name="T43" fmla="*/ 29 h 36"/>
                <a:gd name="T44" fmla="*/ 4 w 34"/>
                <a:gd name="T45" fmla="*/ 32 h 36"/>
                <a:gd name="T46" fmla="*/ 8 w 34"/>
                <a:gd name="T47" fmla="*/ 33 h 36"/>
                <a:gd name="T48" fmla="*/ 10 w 34"/>
                <a:gd name="T49" fmla="*/ 35 h 36"/>
                <a:gd name="T50" fmla="*/ 14 w 34"/>
                <a:gd name="T51" fmla="*/ 36 h 36"/>
                <a:gd name="T52" fmla="*/ 17 w 34"/>
                <a:gd name="T53" fmla="*/ 36 h 36"/>
                <a:gd name="T54" fmla="*/ 17 w 34"/>
                <a:gd name="T55" fmla="*/ 36 h 36"/>
                <a:gd name="T56" fmla="*/ 23 w 34"/>
                <a:gd name="T57" fmla="*/ 35 h 36"/>
                <a:gd name="T58" fmla="*/ 27 w 34"/>
                <a:gd name="T59" fmla="*/ 33 h 36"/>
                <a:gd name="T60" fmla="*/ 30 w 34"/>
                <a:gd name="T61" fmla="*/ 30 h 36"/>
                <a:gd name="T62" fmla="*/ 32 w 34"/>
                <a:gd name="T63" fmla="*/ 26 h 36"/>
                <a:gd name="T64" fmla="*/ 25 w 34"/>
                <a:gd name="T65" fmla="*/ 26 h 36"/>
                <a:gd name="T66" fmla="*/ 25 w 34"/>
                <a:gd name="T67" fmla="*/ 26 h 36"/>
                <a:gd name="T68" fmla="*/ 22 w 34"/>
                <a:gd name="T69" fmla="*/ 28 h 36"/>
                <a:gd name="T70" fmla="*/ 17 w 34"/>
                <a:gd name="T71" fmla="*/ 29 h 36"/>
                <a:gd name="T72" fmla="*/ 17 w 34"/>
                <a:gd name="T73" fmla="*/ 29 h 36"/>
                <a:gd name="T74" fmla="*/ 14 w 34"/>
                <a:gd name="T75" fmla="*/ 29 h 36"/>
                <a:gd name="T76" fmla="*/ 12 w 34"/>
                <a:gd name="T77" fmla="*/ 27 h 36"/>
                <a:gd name="T78" fmla="*/ 10 w 34"/>
                <a:gd name="T79" fmla="*/ 25 h 36"/>
                <a:gd name="T80" fmla="*/ 9 w 34"/>
                <a:gd name="T81" fmla="*/ 20 h 36"/>
                <a:gd name="T82" fmla="*/ 34 w 34"/>
                <a:gd name="T83" fmla="*/ 20 h 36"/>
                <a:gd name="T84" fmla="*/ 34 w 34"/>
                <a:gd name="T85" fmla="*/ 20 h 36"/>
                <a:gd name="T86" fmla="*/ 34 w 34"/>
                <a:gd name="T87" fmla="*/ 18 h 36"/>
                <a:gd name="T88" fmla="*/ 34 w 34"/>
                <a:gd name="T89" fmla="*/ 18 h 36"/>
                <a:gd name="T90" fmla="*/ 10 w 34"/>
                <a:gd name="T91" fmla="*/ 14 h 36"/>
                <a:gd name="T92" fmla="*/ 10 w 34"/>
                <a:gd name="T93" fmla="*/ 14 h 36"/>
                <a:gd name="T94" fmla="*/ 11 w 34"/>
                <a:gd name="T95" fmla="*/ 11 h 36"/>
                <a:gd name="T96" fmla="*/ 12 w 34"/>
                <a:gd name="T97" fmla="*/ 9 h 36"/>
                <a:gd name="T98" fmla="*/ 14 w 34"/>
                <a:gd name="T99" fmla="*/ 8 h 36"/>
                <a:gd name="T100" fmla="*/ 17 w 34"/>
                <a:gd name="T101" fmla="*/ 6 h 36"/>
                <a:gd name="T102" fmla="*/ 17 w 34"/>
                <a:gd name="T103" fmla="*/ 6 h 36"/>
                <a:gd name="T104" fmla="*/ 20 w 34"/>
                <a:gd name="T105" fmla="*/ 8 h 36"/>
                <a:gd name="T106" fmla="*/ 22 w 34"/>
                <a:gd name="T107" fmla="*/ 9 h 36"/>
                <a:gd name="T108" fmla="*/ 24 w 34"/>
                <a:gd name="T109" fmla="*/ 11 h 36"/>
                <a:gd name="T110" fmla="*/ 24 w 34"/>
                <a:gd name="T111" fmla="*/ 14 h 36"/>
                <a:gd name="T112" fmla="*/ 10 w 34"/>
                <a:gd name="T113" fmla="*/ 14 h 36"/>
                <a:gd name="T114" fmla="*/ 10 w 34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" h="36">
                  <a:moveTo>
                    <a:pt x="34" y="18"/>
                  </a:moveTo>
                  <a:lnTo>
                    <a:pt x="34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3"/>
                  </a:lnTo>
                  <a:lnTo>
                    <a:pt x="10" y="35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8"/>
                  </a:lnTo>
                  <a:close/>
                  <a:moveTo>
                    <a:pt x="10" y="14"/>
                  </a:moveTo>
                  <a:lnTo>
                    <a:pt x="10" y="14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25"/>
            <p:cNvSpPr>
              <a:spLocks noEditPoints="1"/>
            </p:cNvSpPr>
            <p:nvPr userDrawn="1"/>
          </p:nvSpPr>
          <p:spPr bwMode="auto">
            <a:xfrm>
              <a:off x="1205" y="4222"/>
              <a:ext cx="11" cy="49"/>
            </a:xfrm>
            <a:custGeom>
              <a:avLst/>
              <a:gdLst>
                <a:gd name="T0" fmla="*/ 1 w 11"/>
                <a:gd name="T1" fmla="*/ 49 h 49"/>
                <a:gd name="T2" fmla="*/ 11 w 11"/>
                <a:gd name="T3" fmla="*/ 49 h 49"/>
                <a:gd name="T4" fmla="*/ 11 w 11"/>
                <a:gd name="T5" fmla="*/ 15 h 49"/>
                <a:gd name="T6" fmla="*/ 1 w 11"/>
                <a:gd name="T7" fmla="*/ 15 h 49"/>
                <a:gd name="T8" fmla="*/ 1 w 11"/>
                <a:gd name="T9" fmla="*/ 49 h 49"/>
                <a:gd name="T10" fmla="*/ 1 w 11"/>
                <a:gd name="T11" fmla="*/ 49 h 49"/>
                <a:gd name="T12" fmla="*/ 0 w 11"/>
                <a:gd name="T13" fmla="*/ 6 h 49"/>
                <a:gd name="T14" fmla="*/ 0 w 11"/>
                <a:gd name="T15" fmla="*/ 6 h 49"/>
                <a:gd name="T16" fmla="*/ 1 w 11"/>
                <a:gd name="T17" fmla="*/ 8 h 49"/>
                <a:gd name="T18" fmla="*/ 2 w 11"/>
                <a:gd name="T19" fmla="*/ 9 h 49"/>
                <a:gd name="T20" fmla="*/ 3 w 11"/>
                <a:gd name="T21" fmla="*/ 10 h 49"/>
                <a:gd name="T22" fmla="*/ 5 w 11"/>
                <a:gd name="T23" fmla="*/ 10 h 49"/>
                <a:gd name="T24" fmla="*/ 5 w 11"/>
                <a:gd name="T25" fmla="*/ 10 h 49"/>
                <a:gd name="T26" fmla="*/ 8 w 11"/>
                <a:gd name="T27" fmla="*/ 10 h 49"/>
                <a:gd name="T28" fmla="*/ 10 w 11"/>
                <a:gd name="T29" fmla="*/ 9 h 49"/>
                <a:gd name="T30" fmla="*/ 11 w 11"/>
                <a:gd name="T31" fmla="*/ 8 h 49"/>
                <a:gd name="T32" fmla="*/ 11 w 11"/>
                <a:gd name="T33" fmla="*/ 6 h 49"/>
                <a:gd name="T34" fmla="*/ 11 w 11"/>
                <a:gd name="T35" fmla="*/ 6 h 49"/>
                <a:gd name="T36" fmla="*/ 11 w 11"/>
                <a:gd name="T37" fmla="*/ 3 h 49"/>
                <a:gd name="T38" fmla="*/ 10 w 11"/>
                <a:gd name="T39" fmla="*/ 1 h 49"/>
                <a:gd name="T40" fmla="*/ 8 w 11"/>
                <a:gd name="T41" fmla="*/ 0 h 49"/>
                <a:gd name="T42" fmla="*/ 5 w 11"/>
                <a:gd name="T43" fmla="*/ 0 h 49"/>
                <a:gd name="T44" fmla="*/ 5 w 11"/>
                <a:gd name="T45" fmla="*/ 0 h 49"/>
                <a:gd name="T46" fmla="*/ 3 w 11"/>
                <a:gd name="T47" fmla="*/ 0 h 49"/>
                <a:gd name="T48" fmla="*/ 2 w 11"/>
                <a:gd name="T49" fmla="*/ 1 h 49"/>
                <a:gd name="T50" fmla="*/ 1 w 11"/>
                <a:gd name="T51" fmla="*/ 3 h 49"/>
                <a:gd name="T52" fmla="*/ 0 w 11"/>
                <a:gd name="T53" fmla="*/ 6 h 49"/>
                <a:gd name="T54" fmla="*/ 0 w 11"/>
                <a:gd name="T55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" h="49">
                  <a:moveTo>
                    <a:pt x="1" y="49"/>
                  </a:moveTo>
                  <a:lnTo>
                    <a:pt x="11" y="49"/>
                  </a:lnTo>
                  <a:lnTo>
                    <a:pt x="11" y="15"/>
                  </a:lnTo>
                  <a:lnTo>
                    <a:pt x="1" y="15"/>
                  </a:lnTo>
                  <a:lnTo>
                    <a:pt x="1" y="49"/>
                  </a:lnTo>
                  <a:lnTo>
                    <a:pt x="1" y="49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1221" y="4226"/>
              <a:ext cx="23" cy="46"/>
            </a:xfrm>
            <a:custGeom>
              <a:avLst/>
              <a:gdLst>
                <a:gd name="T0" fmla="*/ 15 w 23"/>
                <a:gd name="T1" fmla="*/ 0 h 46"/>
                <a:gd name="T2" fmla="*/ 7 w 23"/>
                <a:gd name="T3" fmla="*/ 0 h 46"/>
                <a:gd name="T4" fmla="*/ 6 w 23"/>
                <a:gd name="T5" fmla="*/ 11 h 46"/>
                <a:gd name="T6" fmla="*/ 0 w 23"/>
                <a:gd name="T7" fmla="*/ 11 h 46"/>
                <a:gd name="T8" fmla="*/ 0 w 23"/>
                <a:gd name="T9" fmla="*/ 18 h 46"/>
                <a:gd name="T10" fmla="*/ 6 w 23"/>
                <a:gd name="T11" fmla="*/ 18 h 46"/>
                <a:gd name="T12" fmla="*/ 6 w 23"/>
                <a:gd name="T13" fmla="*/ 31 h 46"/>
                <a:gd name="T14" fmla="*/ 6 w 23"/>
                <a:gd name="T15" fmla="*/ 31 h 46"/>
                <a:gd name="T16" fmla="*/ 6 w 23"/>
                <a:gd name="T17" fmla="*/ 35 h 46"/>
                <a:gd name="T18" fmla="*/ 6 w 23"/>
                <a:gd name="T19" fmla="*/ 35 h 46"/>
                <a:gd name="T20" fmla="*/ 6 w 23"/>
                <a:gd name="T21" fmla="*/ 40 h 46"/>
                <a:gd name="T22" fmla="*/ 8 w 23"/>
                <a:gd name="T23" fmla="*/ 43 h 46"/>
                <a:gd name="T24" fmla="*/ 8 w 23"/>
                <a:gd name="T25" fmla="*/ 43 h 46"/>
                <a:gd name="T26" fmla="*/ 11 w 23"/>
                <a:gd name="T27" fmla="*/ 45 h 46"/>
                <a:gd name="T28" fmla="*/ 15 w 23"/>
                <a:gd name="T29" fmla="*/ 46 h 46"/>
                <a:gd name="T30" fmla="*/ 15 w 23"/>
                <a:gd name="T31" fmla="*/ 46 h 46"/>
                <a:gd name="T32" fmla="*/ 20 w 23"/>
                <a:gd name="T33" fmla="*/ 46 h 46"/>
                <a:gd name="T34" fmla="*/ 23 w 23"/>
                <a:gd name="T35" fmla="*/ 44 h 46"/>
                <a:gd name="T36" fmla="*/ 23 w 23"/>
                <a:gd name="T37" fmla="*/ 37 h 46"/>
                <a:gd name="T38" fmla="*/ 23 w 23"/>
                <a:gd name="T39" fmla="*/ 37 h 46"/>
                <a:gd name="T40" fmla="*/ 19 w 23"/>
                <a:gd name="T41" fmla="*/ 38 h 46"/>
                <a:gd name="T42" fmla="*/ 19 w 23"/>
                <a:gd name="T43" fmla="*/ 38 h 46"/>
                <a:gd name="T44" fmla="*/ 16 w 23"/>
                <a:gd name="T45" fmla="*/ 38 h 46"/>
                <a:gd name="T46" fmla="*/ 15 w 23"/>
                <a:gd name="T47" fmla="*/ 38 h 46"/>
                <a:gd name="T48" fmla="*/ 14 w 23"/>
                <a:gd name="T49" fmla="*/ 34 h 46"/>
                <a:gd name="T50" fmla="*/ 14 w 23"/>
                <a:gd name="T51" fmla="*/ 34 h 46"/>
                <a:gd name="T52" fmla="*/ 14 w 23"/>
                <a:gd name="T53" fmla="*/ 31 h 46"/>
                <a:gd name="T54" fmla="*/ 15 w 23"/>
                <a:gd name="T55" fmla="*/ 18 h 46"/>
                <a:gd name="T56" fmla="*/ 22 w 23"/>
                <a:gd name="T57" fmla="*/ 18 h 46"/>
                <a:gd name="T58" fmla="*/ 22 w 23"/>
                <a:gd name="T59" fmla="*/ 11 h 46"/>
                <a:gd name="T60" fmla="*/ 15 w 23"/>
                <a:gd name="T61" fmla="*/ 11 h 46"/>
                <a:gd name="T62" fmla="*/ 15 w 23"/>
                <a:gd name="T63" fmla="*/ 0 h 46"/>
                <a:gd name="T64" fmla="*/ 15 w 23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" h="46">
                  <a:moveTo>
                    <a:pt x="15" y="0"/>
                  </a:moveTo>
                  <a:lnTo>
                    <a:pt x="7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40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20" y="46"/>
                  </a:lnTo>
                  <a:lnTo>
                    <a:pt x="23" y="44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1"/>
                  </a:lnTo>
                  <a:lnTo>
                    <a:pt x="15" y="18"/>
                  </a:lnTo>
                  <a:lnTo>
                    <a:pt x="22" y="18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276" y="4188"/>
              <a:ext cx="128" cy="126"/>
            </a:xfrm>
            <a:custGeom>
              <a:avLst/>
              <a:gdLst>
                <a:gd name="T0" fmla="*/ 0 w 128"/>
                <a:gd name="T1" fmla="*/ 63 h 126"/>
                <a:gd name="T2" fmla="*/ 1 w 128"/>
                <a:gd name="T3" fmla="*/ 50 h 126"/>
                <a:gd name="T4" fmla="*/ 11 w 128"/>
                <a:gd name="T5" fmla="*/ 28 h 126"/>
                <a:gd name="T6" fmla="*/ 28 w 128"/>
                <a:gd name="T7" fmla="*/ 11 h 126"/>
                <a:gd name="T8" fmla="*/ 51 w 128"/>
                <a:gd name="T9" fmla="*/ 1 h 126"/>
                <a:gd name="T10" fmla="*/ 64 w 128"/>
                <a:gd name="T11" fmla="*/ 0 h 126"/>
                <a:gd name="T12" fmla="*/ 70 w 128"/>
                <a:gd name="T13" fmla="*/ 0 h 126"/>
                <a:gd name="T14" fmla="*/ 88 w 128"/>
                <a:gd name="T15" fmla="*/ 5 h 126"/>
                <a:gd name="T16" fmla="*/ 108 w 128"/>
                <a:gd name="T17" fmla="*/ 18 h 126"/>
                <a:gd name="T18" fmla="*/ 122 w 128"/>
                <a:gd name="T19" fmla="*/ 38 h 126"/>
                <a:gd name="T20" fmla="*/ 127 w 128"/>
                <a:gd name="T21" fmla="*/ 57 h 126"/>
                <a:gd name="T22" fmla="*/ 128 w 128"/>
                <a:gd name="T23" fmla="*/ 63 h 126"/>
                <a:gd name="T24" fmla="*/ 125 w 128"/>
                <a:gd name="T25" fmla="*/ 76 h 126"/>
                <a:gd name="T26" fmla="*/ 116 w 128"/>
                <a:gd name="T27" fmla="*/ 98 h 126"/>
                <a:gd name="T28" fmla="*/ 98 w 128"/>
                <a:gd name="T29" fmla="*/ 115 h 126"/>
                <a:gd name="T30" fmla="*/ 76 w 128"/>
                <a:gd name="T31" fmla="*/ 125 h 126"/>
                <a:gd name="T32" fmla="*/ 64 w 128"/>
                <a:gd name="T33" fmla="*/ 126 h 126"/>
                <a:gd name="T34" fmla="*/ 52 w 128"/>
                <a:gd name="T35" fmla="*/ 125 h 126"/>
                <a:gd name="T36" fmla="*/ 31 w 128"/>
                <a:gd name="T37" fmla="*/ 117 h 126"/>
                <a:gd name="T38" fmla="*/ 23 w 128"/>
                <a:gd name="T39" fmla="*/ 111 h 126"/>
                <a:gd name="T40" fmla="*/ 78 w 128"/>
                <a:gd name="T41" fmla="*/ 68 h 126"/>
                <a:gd name="T42" fmla="*/ 63 w 128"/>
                <a:gd name="T43" fmla="*/ 68 h 126"/>
                <a:gd name="T44" fmla="*/ 58 w 128"/>
                <a:gd name="T45" fmla="*/ 69 h 126"/>
                <a:gd name="T46" fmla="*/ 53 w 128"/>
                <a:gd name="T47" fmla="*/ 72 h 126"/>
                <a:gd name="T48" fmla="*/ 51 w 128"/>
                <a:gd name="T49" fmla="*/ 75 h 126"/>
                <a:gd name="T50" fmla="*/ 42 w 128"/>
                <a:gd name="T51" fmla="*/ 90 h 126"/>
                <a:gd name="T52" fmla="*/ 43 w 128"/>
                <a:gd name="T53" fmla="*/ 92 h 126"/>
                <a:gd name="T54" fmla="*/ 117 w 128"/>
                <a:gd name="T55" fmla="*/ 92 h 126"/>
                <a:gd name="T56" fmla="*/ 119 w 128"/>
                <a:gd name="T57" fmla="*/ 91 h 126"/>
                <a:gd name="T58" fmla="*/ 65 w 128"/>
                <a:gd name="T59" fmla="*/ 2 h 126"/>
                <a:gd name="T60" fmla="*/ 63 w 128"/>
                <a:gd name="T61" fmla="*/ 1 h 126"/>
                <a:gd name="T62" fmla="*/ 7 w 128"/>
                <a:gd name="T63" fmla="*/ 93 h 126"/>
                <a:gd name="T64" fmla="*/ 3 w 128"/>
                <a:gd name="T65" fmla="*/ 85 h 126"/>
                <a:gd name="T66" fmla="*/ 0 w 128"/>
                <a:gd name="T67" fmla="*/ 70 h 126"/>
                <a:gd name="T68" fmla="*/ 0 w 128"/>
                <a:gd name="T69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6">
                  <a:moveTo>
                    <a:pt x="0" y="63"/>
                  </a:moveTo>
                  <a:lnTo>
                    <a:pt x="0" y="63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4" y="38"/>
                  </a:lnTo>
                  <a:lnTo>
                    <a:pt x="11" y="28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8" y="5"/>
                  </a:lnTo>
                  <a:lnTo>
                    <a:pt x="98" y="11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5" y="50"/>
                  </a:lnTo>
                  <a:lnTo>
                    <a:pt x="127" y="57"/>
                  </a:lnTo>
                  <a:lnTo>
                    <a:pt x="128" y="63"/>
                  </a:lnTo>
                  <a:lnTo>
                    <a:pt x="128" y="63"/>
                  </a:lnTo>
                  <a:lnTo>
                    <a:pt x="127" y="69"/>
                  </a:lnTo>
                  <a:lnTo>
                    <a:pt x="125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98" y="115"/>
                  </a:lnTo>
                  <a:lnTo>
                    <a:pt x="88" y="121"/>
                  </a:lnTo>
                  <a:lnTo>
                    <a:pt x="76" y="125"/>
                  </a:lnTo>
                  <a:lnTo>
                    <a:pt x="70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52" y="125"/>
                  </a:lnTo>
                  <a:lnTo>
                    <a:pt x="41" y="122"/>
                  </a:lnTo>
                  <a:lnTo>
                    <a:pt x="31" y="117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63" y="44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58" y="69"/>
                  </a:lnTo>
                  <a:lnTo>
                    <a:pt x="55" y="70"/>
                  </a:lnTo>
                  <a:lnTo>
                    <a:pt x="53" y="72"/>
                  </a:lnTo>
                  <a:lnTo>
                    <a:pt x="51" y="75"/>
                  </a:lnTo>
                  <a:lnTo>
                    <a:pt x="51" y="75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1" y="91"/>
                  </a:lnTo>
                  <a:lnTo>
                    <a:pt x="43" y="92"/>
                  </a:lnTo>
                  <a:lnTo>
                    <a:pt x="92" y="92"/>
                  </a:lnTo>
                  <a:lnTo>
                    <a:pt x="117" y="92"/>
                  </a:lnTo>
                  <a:lnTo>
                    <a:pt x="117" y="92"/>
                  </a:lnTo>
                  <a:lnTo>
                    <a:pt x="119" y="91"/>
                  </a:lnTo>
                  <a:lnTo>
                    <a:pt x="118" y="89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2" y="2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9403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98" r:id="rId2"/>
    <p:sldLayoutId id="214748375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8648" rtl="0" eaLnBrk="1" latinLnBrk="0" hangingPunct="1">
        <a:spcBef>
          <a:spcPct val="0"/>
        </a:spcBef>
        <a:buNone/>
        <a:defRPr sz="1999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8648" rtl="0" eaLnBrk="1" latinLnBrk="0" hangingPunct="1">
        <a:spcBef>
          <a:spcPts val="0"/>
        </a:spcBef>
        <a:buClr>
          <a:srgbClr val="FF0000"/>
        </a:buClr>
        <a:buFont typeface="Arial"/>
        <a:buNone/>
        <a:defRPr sz="1399" kern="0" baseline="0">
          <a:solidFill>
            <a:schemeClr val="tx1"/>
          </a:solidFill>
          <a:latin typeface="Arial"/>
          <a:ea typeface="+mn-ea"/>
          <a:cs typeface="Arial"/>
        </a:defRPr>
      </a:lvl1pPr>
      <a:lvl2pPr marL="541460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2pPr>
      <a:lvl3pPr marL="809003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rgbClr val="7F7F7F"/>
          </a:solidFill>
          <a:latin typeface="Arial"/>
          <a:ea typeface="+mn-ea"/>
          <a:cs typeface="Arial"/>
        </a:defRPr>
      </a:lvl3pPr>
      <a:lvl4pPr marL="1076547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rgbClr val="7F7F7F"/>
          </a:solidFill>
          <a:latin typeface="Arial"/>
          <a:ea typeface="+mn-ea"/>
          <a:cs typeface="Arial"/>
        </a:defRPr>
      </a:lvl4pPr>
      <a:lvl5pPr marL="1350462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rgbClr val="7F7F7F"/>
          </a:solidFill>
          <a:latin typeface="Arial"/>
          <a:ea typeface="+mn-ea"/>
          <a:cs typeface="Arial"/>
        </a:defRPr>
      </a:lvl5pPr>
      <a:lvl6pPr marL="1619601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6pPr>
      <a:lvl7pPr marL="1890328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7pPr>
      <a:lvl8pPr marL="2159465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8pPr>
      <a:lvl9pPr marL="2428603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 baseline="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9pPr>
    </p:bodyStyle>
    <p:otherStyle>
      <a:defPPr>
        <a:defRPr lang="de-DE"/>
      </a:defPPr>
      <a:lvl1pPr marL="0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8648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7295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5943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34589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93236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51884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10533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69180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5" Type="http://schemas.openxmlformats.org/officeDocument/2006/relationships/hyperlink" Target="https://www.arbeitsagentur.de/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Relationship Id="rId5" Type="http://schemas.openxmlformats.org/officeDocument/2006/relationships/hyperlink" Target="mailto:Augsburg.152-U25@arbeitsagentur.de" TargetMode="External"/><Relationship Id="rId4" Type="http://schemas.openxmlformats.org/officeDocument/2006/relationships/hyperlink" Target="mailto:Augsburg.151-U25@arbeitsagentur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Berufswahl</a:t>
            </a:r>
            <a:r>
              <a:rPr lang="de-DE" sz="3000" dirty="0" smtClean="0"/>
              <a:t/>
            </a:r>
            <a:br>
              <a:rPr lang="de-DE" sz="3000" dirty="0" smtClean="0"/>
            </a:br>
            <a:r>
              <a:rPr lang="de-DE" sz="2500" dirty="0" smtClean="0"/>
              <a:t>Ich habe noch keine Ahnung – und jetzt?</a:t>
            </a:r>
            <a:endParaRPr lang="de-DE" sz="25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Job-Info-Börse Neusäß 2021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Marie-Christine Lehr, Berufsberaterin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9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Fähigkeiten checken. Interessen finden.</a:t>
            </a:r>
            <a:br>
              <a:rPr lang="de-DE" dirty="0" smtClean="0"/>
            </a:br>
            <a:r>
              <a:rPr lang="de-DE" i="1" dirty="0" smtClean="0"/>
              <a:t>Check U</a:t>
            </a:r>
            <a:endParaRPr lang="de-DE" i="1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 smtClean="0"/>
              <a:t>Job-Info-Börse Neusäß, Februar 2021, © Bundesagentur für Arbeit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18373" t="7030" r="18964" b="4778"/>
          <a:stretch/>
        </p:blipFill>
        <p:spPr>
          <a:xfrm>
            <a:off x="150921" y="1180729"/>
            <a:ext cx="5752730" cy="455424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l="32903" t="5312" r="33707" b="57039"/>
          <a:stretch/>
        </p:blipFill>
        <p:spPr>
          <a:xfrm>
            <a:off x="5797118" y="4536490"/>
            <a:ext cx="2974020" cy="194420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5961951" y="2038942"/>
            <a:ext cx="2984086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5"/>
              </a:rPr>
              <a:t>https://</a:t>
            </a:r>
            <a:r>
              <a:rPr lang="de-DE" dirty="0" smtClean="0">
                <a:hlinkClick r:id="rId5"/>
              </a:rPr>
              <a:t>www.arbeitsagentur.de</a:t>
            </a: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sz="1600" dirty="0" smtClean="0">
                <a:sym typeface="Wingdings" panose="05000000000000000000" pitchFamily="2" charset="2"/>
              </a:rPr>
              <a:t>Schule/Ausbildung/Studium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de-DE" sz="1600" dirty="0" smtClean="0">
                <a:sym typeface="Wingdings" panose="05000000000000000000" pitchFamily="2" charset="2"/>
              </a:rPr>
              <a:t>Check U</a:t>
            </a:r>
            <a:endParaRPr lang="de-DE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0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Interessen auswählen. Themen festlegen.</a:t>
            </a:r>
            <a:br>
              <a:rPr lang="de-DE" dirty="0" smtClean="0"/>
            </a:br>
            <a:r>
              <a:rPr lang="de-DE" i="1" dirty="0" smtClean="0"/>
              <a:t>Was-studiere-ich</a:t>
            </a:r>
            <a:endParaRPr lang="de-DE" i="1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 smtClean="0"/>
              <a:t>Job-Info-Börse Neusäß, Februar 2021, © Bundesagentur für Arbeit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23149" t="4797" r="26077" b="13889"/>
          <a:stretch/>
        </p:blipFill>
        <p:spPr>
          <a:xfrm>
            <a:off x="348792" y="1358192"/>
            <a:ext cx="4138368" cy="399495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/>
          <a:srcRect l="22321" t="9957" r="22862" b="16461"/>
          <a:stretch/>
        </p:blipFill>
        <p:spPr>
          <a:xfrm>
            <a:off x="4007159" y="2899822"/>
            <a:ext cx="4778622" cy="3608105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6994689" y="5514680"/>
            <a:ext cx="1677971" cy="452487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153238" y="1944341"/>
            <a:ext cx="3227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www.was-studiere-ich.de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29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 erste Richtung finden.</a:t>
            </a:r>
            <a:br>
              <a:rPr lang="de-DE" dirty="0" smtClean="0"/>
            </a:br>
            <a:r>
              <a:rPr lang="de-DE" i="1" dirty="0" smtClean="0"/>
              <a:t>Studien-Interessens-Test (SIT)</a:t>
            </a:r>
            <a:endParaRPr lang="de-DE" i="1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 smtClean="0"/>
              <a:t>Job-Info-Börse Neusäß, Februar 2021, © Bundesagentur für Arbeit</a:t>
            </a:r>
          </a:p>
        </p:txBody>
      </p:sp>
      <p:sp>
        <p:nvSpPr>
          <p:cNvPr id="5" name="Rechteck 4"/>
          <p:cNvSpPr/>
          <p:nvPr/>
        </p:nvSpPr>
        <p:spPr>
          <a:xfrm>
            <a:off x="982357" y="6033155"/>
            <a:ext cx="3594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www.hochschulkompass.de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28732" t="10547" r="29584" b="11683"/>
          <a:stretch/>
        </p:blipFill>
        <p:spPr>
          <a:xfrm>
            <a:off x="527900" y="1376314"/>
            <a:ext cx="4176836" cy="438346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l="28482" t="20658" r="30128" b="7332"/>
          <a:stretch/>
        </p:blipFill>
        <p:spPr>
          <a:xfrm>
            <a:off x="4978112" y="1960775"/>
            <a:ext cx="3609705" cy="353262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/>
          <a:srcRect l="28585" t="76534" r="37894" b="15833"/>
          <a:stretch/>
        </p:blipFill>
        <p:spPr>
          <a:xfrm>
            <a:off x="4978112" y="5427415"/>
            <a:ext cx="3562573" cy="436058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4930980" y="5429840"/>
            <a:ext cx="2110843" cy="452487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42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Ideen sammeln.</a:t>
            </a:r>
            <a:r>
              <a:rPr lang="de-DE" dirty="0"/>
              <a:t> Reflektieren. </a:t>
            </a:r>
            <a:r>
              <a:rPr lang="de-DE" dirty="0" smtClean="0"/>
              <a:t>Strukturieren.</a:t>
            </a:r>
            <a:br>
              <a:rPr lang="de-DE" dirty="0" smtClean="0"/>
            </a:br>
            <a:r>
              <a:rPr lang="de-DE" i="1" dirty="0" smtClean="0"/>
              <a:t>Gespräch mit der Berufsberatung</a:t>
            </a:r>
            <a:endParaRPr lang="de-DE" i="1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 smtClean="0"/>
              <a:t>Job-Info-Börse Neusäß, Februar 2021, © Bundesagentur für Arbeit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93" y="3087044"/>
            <a:ext cx="4191000" cy="32385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5" t="9686"/>
          <a:stretch/>
        </p:blipFill>
        <p:spPr>
          <a:xfrm>
            <a:off x="697774" y="1725560"/>
            <a:ext cx="4205148" cy="2924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28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Eignungstests der Berufsberatung</a:t>
            </a:r>
            <a:br>
              <a:rPr lang="de-DE" dirty="0" smtClean="0"/>
            </a:br>
            <a:r>
              <a:rPr lang="de-DE" i="1" dirty="0" smtClean="0"/>
              <a:t>Mittel- und Realschüler</a:t>
            </a:r>
            <a:endParaRPr lang="de-DE" i="1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 smtClean="0"/>
              <a:t>Job-Info-Börse Neusäß, Februar 2021, © Bundesagentur für Arbeit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04443" y="1486346"/>
            <a:ext cx="8401354" cy="66479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 defTabSz="917575" rtl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lang="de-DE" sz="2400" b="1" kern="0" baseline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mtClean="0">
                <a:solidFill>
                  <a:schemeClr val="tx1"/>
                </a:solidFill>
              </a:rPr>
              <a:t> Tests bei unserem Berufspsychologischen Service (BPS)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99870" y="2151143"/>
            <a:ext cx="78105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44488" defTabSz="917575">
              <a:buSzPct val="80000"/>
              <a:buBlip>
                <a:blip r:embed="rId3"/>
              </a:buBlip>
              <a:defRPr/>
            </a:pPr>
            <a:r>
              <a:rPr lang="de-DE" b="1" dirty="0" smtClean="0"/>
              <a:t>BWT = Berufswahltest – Testbearbeitung nur am PC</a:t>
            </a:r>
          </a:p>
          <a:p>
            <a:r>
              <a:rPr lang="de-DE" dirty="0" smtClean="0"/>
              <a:t>	Interessen werden erfragt </a:t>
            </a:r>
          </a:p>
          <a:p>
            <a:r>
              <a:rPr lang="de-DE" dirty="0" smtClean="0"/>
              <a:t>	standardisierte Aufgaben unter Zeitdruck </a:t>
            </a:r>
          </a:p>
          <a:p>
            <a:r>
              <a:rPr lang="de-DE" dirty="0" smtClean="0"/>
              <a:t>	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Testauswertung gleich mitnehmen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98976" y="4166772"/>
            <a:ext cx="781228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44488" defTabSz="917575">
              <a:buSzPct val="80000"/>
              <a:buBlip>
                <a:blip r:embed="rId3"/>
              </a:buBlip>
              <a:defRPr/>
            </a:pPr>
            <a:r>
              <a:rPr lang="de-DE" b="1" dirty="0"/>
              <a:t>Berufspsychologische Eignungsuntersuchung</a:t>
            </a:r>
          </a:p>
          <a:p>
            <a:r>
              <a:rPr lang="de-DE" dirty="0" smtClean="0"/>
              <a:t>	Gezielte Fragestellungen werden mit einem 	Berufspsychologen besprochen</a:t>
            </a:r>
          </a:p>
          <a:p>
            <a:r>
              <a:rPr lang="de-DE" dirty="0"/>
              <a:t>	</a:t>
            </a:r>
            <a:r>
              <a:rPr lang="de-DE" dirty="0" smtClean="0">
                <a:sym typeface="Wingdings" panose="05000000000000000000" pitchFamily="2" charset="2"/>
              </a:rPr>
              <a:t> Ergebnis als Gutachten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596681" y="6046228"/>
            <a:ext cx="801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ERGEBNIS wird mit Eurem Berater besprochen!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23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Eignungstest der Berufsberatung</a:t>
            </a:r>
            <a:br>
              <a:rPr lang="de-DE" dirty="0" smtClean="0"/>
            </a:br>
            <a:r>
              <a:rPr lang="de-DE" i="1" dirty="0" smtClean="0"/>
              <a:t>Abiturienten</a:t>
            </a:r>
            <a:endParaRPr lang="de-DE" i="1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 smtClean="0"/>
              <a:t>Job-Info-Börse Neusäß, Februar 2021, © Bundesagentur für Arbeit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64215" y="1473305"/>
            <a:ext cx="8015490" cy="1013485"/>
          </a:xfrm>
          <a:prstGeom prst="rect">
            <a:avLst/>
          </a:prstGeom>
        </p:spPr>
        <p:txBody>
          <a:bodyPr/>
          <a:lstStyle/>
          <a:p>
            <a:pPr marL="344488" indent="-344488" defTabSz="917575">
              <a:buSzPct val="80000"/>
              <a:buBlip>
                <a:blip r:embed="rId3"/>
              </a:buBlip>
              <a:defRPr/>
            </a:pPr>
            <a:endParaRPr lang="de-DE" sz="1800" dirty="0"/>
          </a:p>
          <a:p>
            <a:pPr marL="344488" indent="-344488" defTabSz="917575">
              <a:buSzPct val="80000"/>
              <a:defRPr/>
            </a:pPr>
            <a:endParaRPr lang="de-DE" kern="0" dirty="0">
              <a:latin typeface="+mn-lt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97774" y="4441258"/>
            <a:ext cx="81917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 defTabSz="917575">
              <a:buSzPct val="80000"/>
              <a:buBlip>
                <a:blip r:embed="rId3"/>
              </a:buBlip>
              <a:defRPr/>
            </a:pPr>
            <a:r>
              <a:rPr lang="de-DE" b="1" dirty="0"/>
              <a:t>Nachbesprechung der Testergebnisse mit </a:t>
            </a:r>
            <a:r>
              <a:rPr lang="de-DE" b="1" dirty="0" smtClean="0"/>
              <a:t>Berufspsychologe/in</a:t>
            </a:r>
            <a:endParaRPr lang="de-DE" b="1" dirty="0"/>
          </a:p>
          <a:p>
            <a:pPr marL="344488" indent="-344488" defTabSz="917575">
              <a:buSzPct val="80000"/>
              <a:buBlip>
                <a:blip r:embed="rId3"/>
              </a:buBlip>
              <a:defRPr/>
            </a:pPr>
            <a:r>
              <a:rPr lang="de-DE" b="1" dirty="0"/>
              <a:t>Auf Wunsch Termin zur individuellen Studienberatung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97774" y="1473305"/>
            <a:ext cx="78105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 defTabSz="917575">
              <a:buSzPct val="80000"/>
              <a:buBlip>
                <a:blip r:embed="rId3"/>
              </a:buBlip>
              <a:defRPr/>
            </a:pPr>
            <a:r>
              <a:rPr lang="de-DE" b="1" dirty="0" smtClean="0"/>
              <a:t>Studienfeldbezogener Beratungstest</a:t>
            </a:r>
          </a:p>
          <a:p>
            <a:pPr marL="801688" lvl="1" indent="-344488" defTabSz="917575">
              <a:buSzPct val="80000"/>
              <a:buBlip>
                <a:blip r:embed="rId3"/>
              </a:buBlip>
              <a:defRPr/>
            </a:pPr>
            <a:r>
              <a:rPr lang="de-DE" dirty="0" smtClean="0"/>
              <a:t>Passt </a:t>
            </a:r>
            <a:r>
              <a:rPr lang="de-DE" dirty="0"/>
              <a:t>ein bestimmtes Studium überhaupt zu mir?</a:t>
            </a:r>
          </a:p>
          <a:p>
            <a:pPr marL="801688" lvl="1" indent="-344488" defTabSz="917575">
              <a:buSzPct val="80000"/>
              <a:buBlip>
                <a:blip r:embed="rId3"/>
              </a:buBlip>
              <a:defRPr/>
            </a:pPr>
            <a:r>
              <a:rPr lang="de-DE" dirty="0"/>
              <a:t>Wie erfolgreich kann ich voraussichtlich einen Studiengang </a:t>
            </a:r>
            <a:r>
              <a:rPr lang="de-DE" dirty="0" smtClean="0"/>
              <a:t>absolvieren?</a:t>
            </a:r>
          </a:p>
          <a:p>
            <a:pPr marL="801688" lvl="1" indent="-344488" defTabSz="917575">
              <a:buSzPct val="80000"/>
              <a:buBlip>
                <a:blip r:embed="rId3"/>
              </a:buBlip>
              <a:defRPr/>
            </a:pPr>
            <a:r>
              <a:rPr lang="de-DE" dirty="0" smtClean="0"/>
              <a:t>Studienrichtung auswählen</a:t>
            </a:r>
          </a:p>
          <a:p>
            <a:pPr marL="1258888" lvl="2" indent="-344488" defTabSz="917575">
              <a:buSzPct val="80000"/>
              <a:buBlip>
                <a:blip r:embed="rId3"/>
              </a:buBlip>
              <a:defRPr/>
            </a:pPr>
            <a:r>
              <a:rPr lang="de-DE" dirty="0" smtClean="0"/>
              <a:t>MINT / Jura / BWL / Philologie / Technik / etc.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04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Mein Draht zur Berufsberatung</a:t>
            </a:r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 smtClean="0"/>
              <a:t>Job-Info-Börse Neusäß, Februar 2021, © Bundesagentur für Arbeit</a:t>
            </a:r>
          </a:p>
        </p:txBody>
      </p:sp>
      <p:sp>
        <p:nvSpPr>
          <p:cNvPr id="8" name="Rechteck 7"/>
          <p:cNvSpPr/>
          <p:nvPr/>
        </p:nvSpPr>
        <p:spPr>
          <a:xfrm>
            <a:off x="697774" y="1648706"/>
            <a:ext cx="808779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7575">
              <a:lnSpc>
                <a:spcPct val="150000"/>
              </a:lnSpc>
              <a:buSzPct val="80000"/>
              <a:defRPr/>
            </a:pPr>
            <a:r>
              <a:rPr lang="de-DE" b="1" kern="0" dirty="0" smtClean="0"/>
              <a:t>Wir Berufsberater*innen:</a:t>
            </a:r>
          </a:p>
          <a:p>
            <a:pPr marL="344488" lvl="0" indent="-344488" defTabSz="917575">
              <a:lnSpc>
                <a:spcPct val="150000"/>
              </a:lnSpc>
              <a:buSzPct val="80000"/>
              <a:buBlip>
                <a:blip r:embed="rId3"/>
              </a:buBlip>
              <a:defRPr/>
            </a:pPr>
            <a:r>
              <a:rPr lang="de-DE" kern="0" dirty="0" smtClean="0"/>
              <a:t>informieren …</a:t>
            </a:r>
          </a:p>
          <a:p>
            <a:pPr marL="344488" lvl="0" indent="-344488" defTabSz="917575">
              <a:lnSpc>
                <a:spcPct val="150000"/>
              </a:lnSpc>
              <a:buSzPct val="80000"/>
              <a:buBlip>
                <a:blip r:embed="rId3"/>
              </a:buBlip>
              <a:defRPr/>
            </a:pPr>
            <a:r>
              <a:rPr lang="de-DE" kern="0" dirty="0" smtClean="0"/>
              <a:t>beraten …</a:t>
            </a:r>
          </a:p>
          <a:p>
            <a:pPr marL="344488" lvl="0" indent="-344488" defTabSz="917575">
              <a:lnSpc>
                <a:spcPct val="150000"/>
              </a:lnSpc>
              <a:buSzPct val="80000"/>
              <a:buBlip>
                <a:blip r:embed="rId3"/>
              </a:buBlip>
              <a:defRPr/>
            </a:pPr>
            <a:r>
              <a:rPr lang="de-DE" kern="0" dirty="0"/>
              <a:t>u</a:t>
            </a:r>
            <a:r>
              <a:rPr lang="de-DE" kern="0" dirty="0" smtClean="0"/>
              <a:t>nterstützen…</a:t>
            </a:r>
          </a:p>
          <a:p>
            <a:pPr marL="344488" lvl="0" indent="-344488" defTabSz="917575">
              <a:lnSpc>
                <a:spcPct val="150000"/>
              </a:lnSpc>
              <a:buSzPct val="80000"/>
              <a:buBlip>
                <a:blip r:embed="rId3"/>
              </a:buBlip>
              <a:defRPr/>
            </a:pPr>
            <a:r>
              <a:rPr lang="de-DE" kern="0" dirty="0" smtClean="0"/>
              <a:t>vermitteln…</a:t>
            </a:r>
          </a:p>
          <a:p>
            <a:pPr marL="344488" lvl="0" indent="-344488" defTabSz="917575">
              <a:lnSpc>
                <a:spcPct val="150000"/>
              </a:lnSpc>
              <a:buSzPct val="80000"/>
              <a:buBlip>
                <a:blip r:embed="rId3"/>
              </a:buBlip>
              <a:defRPr/>
            </a:pPr>
            <a:r>
              <a:rPr lang="de-DE" kern="0" dirty="0" smtClean="0"/>
              <a:t>fördern …</a:t>
            </a:r>
          </a:p>
          <a:p>
            <a:pPr marL="344488" lvl="0" indent="-344488" defTabSz="917575">
              <a:lnSpc>
                <a:spcPct val="150000"/>
              </a:lnSpc>
              <a:buSzPct val="80000"/>
              <a:defRPr/>
            </a:pPr>
            <a:endParaRPr lang="de-DE" kern="0" dirty="0" smtClean="0"/>
          </a:p>
          <a:p>
            <a:pPr marL="344488" lvl="0" indent="-344488" defTabSz="917575">
              <a:lnSpc>
                <a:spcPct val="150000"/>
              </a:lnSpc>
              <a:buSzPct val="80000"/>
              <a:defRPr/>
            </a:pPr>
            <a:r>
              <a:rPr lang="de-DE" kern="0" dirty="0" smtClean="0"/>
              <a:t>… neutral, im Vertrauen und kostenfrei!</a:t>
            </a:r>
          </a:p>
        </p:txBody>
      </p:sp>
      <p:sp>
        <p:nvSpPr>
          <p:cNvPr id="4" name="Rechteck 3"/>
          <p:cNvSpPr/>
          <p:nvPr/>
        </p:nvSpPr>
        <p:spPr>
          <a:xfrm>
            <a:off x="3874884" y="1855960"/>
            <a:ext cx="49106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6625">
              <a:defRPr/>
            </a:pPr>
            <a:r>
              <a:rPr lang="de-DE" dirty="0"/>
              <a:t>Berufsberatung bis 10. Klasse</a:t>
            </a:r>
          </a:p>
          <a:p>
            <a:pPr algn="ctr" defTabSz="936625">
              <a:defRPr/>
            </a:pP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 </a:t>
            </a:r>
            <a:r>
              <a:rPr lang="de-DE" dirty="0" smtClean="0">
                <a:hlinkClick r:id="rId4"/>
              </a:rPr>
              <a:t>Augsburg.151-Berufsberatung@arbeitsagentur.de</a:t>
            </a:r>
            <a:endParaRPr lang="de-DE" dirty="0"/>
          </a:p>
          <a:p>
            <a:pPr algn="ctr" defTabSz="936625">
              <a:defRPr/>
            </a:pPr>
            <a:endParaRPr lang="de-DE" dirty="0"/>
          </a:p>
          <a:p>
            <a:pPr algn="ctr" defTabSz="936625">
              <a:defRPr/>
            </a:pPr>
            <a:r>
              <a:rPr lang="de-DE" dirty="0" smtClean="0"/>
              <a:t>Abi-Beratung </a:t>
            </a:r>
            <a:r>
              <a:rPr lang="de-DE" dirty="0"/>
              <a:t>ab 11. Klasse</a:t>
            </a:r>
          </a:p>
          <a:p>
            <a:pPr algn="ctr" defTabSz="936625">
              <a:defRPr/>
            </a:pP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 </a:t>
            </a:r>
            <a:r>
              <a:rPr lang="de-DE" dirty="0" smtClean="0">
                <a:hlinkClick r:id="rId5"/>
              </a:rPr>
              <a:t>Augsburg.152-Berufsberatung@arbeitsagentur.de</a:t>
            </a:r>
            <a:endParaRPr lang="de-DE" dirty="0"/>
          </a:p>
          <a:p>
            <a:pPr algn="ctr" defTabSz="936625">
              <a:defRPr/>
            </a:pPr>
            <a:endParaRPr lang="de-DE" sz="1000" dirty="0"/>
          </a:p>
          <a:p>
            <a:pPr algn="ctr" defTabSz="936625">
              <a:defRPr/>
            </a:pPr>
            <a:r>
              <a:rPr lang="de-DE" b="1" dirty="0"/>
              <a:t>oder heute </a:t>
            </a:r>
            <a:r>
              <a:rPr lang="de-DE" b="1" dirty="0" smtClean="0"/>
              <a:t>noch telefonisch unter</a:t>
            </a:r>
          </a:p>
          <a:p>
            <a:pPr algn="ctr" defTabSz="936625">
              <a:defRPr/>
            </a:pPr>
            <a:r>
              <a:rPr lang="de-DE" b="1" dirty="0" smtClean="0"/>
              <a:t>0821/3151-250 (bis Klasse 10)</a:t>
            </a:r>
          </a:p>
          <a:p>
            <a:pPr algn="ctr" defTabSz="936625">
              <a:defRPr/>
            </a:pPr>
            <a:r>
              <a:rPr lang="de-DE" b="1" dirty="0" smtClean="0"/>
              <a:t>0821/3151-240 (ab Klasse 11)</a:t>
            </a:r>
            <a:endParaRPr lang="de-DE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6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dirty="0"/>
              <a:t>K</a:t>
            </a:r>
            <a:r>
              <a:rPr lang="de-DE" dirty="0" smtClean="0"/>
              <a:t>atze im Sack kaufen?!?</a:t>
            </a:r>
            <a:endParaRPr lang="de-DE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 smtClean="0"/>
              <a:t>Job-Info-Börse Neusäß, Februar 2021, © Bundesagentur für Arbeit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15997" r="19885" b="14019"/>
          <a:stretch/>
        </p:blipFill>
        <p:spPr>
          <a:xfrm>
            <a:off x="1447530" y="1891432"/>
            <a:ext cx="5941284" cy="38212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751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dirty="0"/>
              <a:t>K</a:t>
            </a:r>
            <a:r>
              <a:rPr lang="de-DE" dirty="0" smtClean="0"/>
              <a:t>atze im Sack kaufen?!?</a:t>
            </a:r>
            <a:endParaRPr lang="de-DE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 smtClean="0"/>
              <a:t>Job-Info-Börse Neusäß, Februar 2021, © Bundesagentur für Arbeit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6" r="10170" b="5381"/>
          <a:stretch/>
        </p:blipFill>
        <p:spPr>
          <a:xfrm>
            <a:off x="1559143" y="1484054"/>
            <a:ext cx="6036099" cy="49130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019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mein Schlüssel zum Erfolg??</a:t>
            </a:r>
            <a:br>
              <a:rPr lang="de-DE" dirty="0" smtClean="0"/>
            </a:br>
            <a:r>
              <a:rPr lang="de-DE" i="1" dirty="0" smtClean="0"/>
              <a:t>3 Überlegungen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 smtClean="0"/>
              <a:t>Job-Info-Börse Neusäß, Februar 2021, © Bundesagentur für Arbeit</a:t>
            </a:r>
          </a:p>
        </p:txBody>
      </p:sp>
      <p:sp>
        <p:nvSpPr>
          <p:cNvPr id="6" name="Oval 24"/>
          <p:cNvSpPr>
            <a:spLocks noChangeArrowheads="1"/>
          </p:cNvSpPr>
          <p:nvPr/>
        </p:nvSpPr>
        <p:spPr bwMode="auto">
          <a:xfrm>
            <a:off x="2668526" y="1849337"/>
            <a:ext cx="3528517" cy="2497587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  <a:alpha val="7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9253" tIns="44627" rIns="89253" bIns="44627"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dirty="0">
                <a:latin typeface="FHM TheSans" pitchFamily="34" charset="0"/>
              </a:rPr>
              <a:t>Was will ich?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dirty="0">
              <a:latin typeface="FHM TheSans" pitchFamily="34" charset="0"/>
            </a:endParaRPr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1653820" y="3432300"/>
            <a:ext cx="3128301" cy="2532479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  <a:alpha val="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9253" tIns="44627" rIns="89253" bIns="44627"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sz="1000" dirty="0">
              <a:latin typeface="FHM TheSans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dirty="0">
                <a:latin typeface="FHM TheSans" pitchFamily="34" charset="0"/>
              </a:rPr>
              <a:t>Was kann ich?</a:t>
            </a:r>
          </a:p>
        </p:txBody>
      </p:sp>
      <p:sp>
        <p:nvSpPr>
          <p:cNvPr id="8" name="Oval 24"/>
          <p:cNvSpPr>
            <a:spLocks noChangeArrowheads="1"/>
          </p:cNvSpPr>
          <p:nvPr/>
        </p:nvSpPr>
        <p:spPr bwMode="auto">
          <a:xfrm>
            <a:off x="4322684" y="3432299"/>
            <a:ext cx="3093072" cy="2532479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9253" tIns="44627" rIns="89253" bIns="44627"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dirty="0">
                <a:latin typeface="FHM TheSans" pitchFamily="34" charset="0"/>
              </a:rPr>
              <a:t>Berufs-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dirty="0">
                <a:latin typeface="FHM TheSans" pitchFamily="34" charset="0"/>
              </a:rPr>
              <a:t>Anforderungen?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DE" sz="1000" dirty="0">
              <a:latin typeface="FHM TheSans" pitchFamily="34" charset="0"/>
            </a:endParaRPr>
          </a:p>
        </p:txBody>
      </p:sp>
      <p:sp>
        <p:nvSpPr>
          <p:cNvPr id="12" name="Flussdiagramm: Auszug 11"/>
          <p:cNvSpPr/>
          <p:nvPr/>
        </p:nvSpPr>
        <p:spPr>
          <a:xfrm>
            <a:off x="4400550" y="4048125"/>
            <a:ext cx="303213" cy="271463"/>
          </a:xfrm>
          <a:prstGeom prst="flowChartExtract">
            <a:avLst/>
          </a:prstGeom>
          <a:solidFill>
            <a:srgbClr val="E2001A"/>
          </a:solidFill>
          <a:ln w="20955">
            <a:solidFill>
              <a:srgbClr val="E2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472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5" b="44000"/>
          <a:stretch/>
        </p:blipFill>
        <p:spPr>
          <a:xfrm>
            <a:off x="5142801" y="2607453"/>
            <a:ext cx="4020053" cy="38404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Mein Schlüssel zum Erfolg??</a:t>
            </a:r>
            <a:br>
              <a:rPr lang="de-DE" dirty="0" smtClean="0"/>
            </a:br>
            <a:r>
              <a:rPr lang="de-DE" i="1" dirty="0" smtClean="0"/>
              <a:t>Ich überlege, was mir wichtig ist…</a:t>
            </a:r>
            <a:endParaRPr lang="de-DE" i="1" dirty="0"/>
          </a:p>
        </p:txBody>
      </p:sp>
      <p:sp>
        <p:nvSpPr>
          <p:cNvPr id="36" name="Fußzeilenplatzhalt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 smtClean="0"/>
              <a:t>Job-Info-Börse Neusäß, Februar 2021, © Bundesagentur für Arbeit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06"/>
          <a:stretch/>
        </p:blipFill>
        <p:spPr>
          <a:xfrm>
            <a:off x="351435" y="1306553"/>
            <a:ext cx="4857750" cy="519794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5" b="66342"/>
          <a:stretch/>
        </p:blipFill>
        <p:spPr>
          <a:xfrm>
            <a:off x="4429665" y="931472"/>
            <a:ext cx="1726970" cy="2308231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4641930" y="1469338"/>
            <a:ext cx="1291473" cy="847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Ink Free" panose="03080402000500000000" pitchFamily="66" charset="0"/>
              </a:rPr>
              <a:t>Schrauben, Hämmern &amp;  Co.</a:t>
            </a:r>
            <a:endParaRPr lang="de-DE" sz="1800" dirty="0">
              <a:latin typeface="Ink Free" panose="03080402000500000000" pitchFamily="66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15490" y="2321979"/>
            <a:ext cx="129147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72 Condensed" panose="020B0506030000000003" pitchFamily="34" charset="0"/>
                <a:cs typeface="72 Condensed" panose="020B0506030000000003" pitchFamily="34" charset="0"/>
              </a:rPr>
              <a:t>Der PC ist mein bester Freund</a:t>
            </a:r>
            <a:endParaRPr lang="de-DE" sz="1600" dirty="0">
              <a:latin typeface="72 Condensed" panose="020B0506030000000003" pitchFamily="34" charset="0"/>
              <a:cs typeface="72 Condensed" panose="020B0506030000000003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960178" y="3992162"/>
            <a:ext cx="1640264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Bradley Hand ITC" panose="03070402050302030203" pitchFamily="66" charset="0"/>
              </a:rPr>
              <a:t>Ohne frische Luft geh ich ein</a:t>
            </a:r>
            <a:endParaRPr lang="de-DE" sz="1600" dirty="0">
              <a:latin typeface="Bradley Hand ITC" panose="03070402050302030203" pitchFamily="66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311531" y="3485758"/>
            <a:ext cx="1291473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Freestyle Script" panose="030804020302050B0404" pitchFamily="66" charset="0"/>
                <a:cs typeface="72 Condensed" panose="020B0506030000000003" pitchFamily="34" charset="0"/>
              </a:rPr>
              <a:t>Im Labor arbeiten wie Amy &amp; Sheldon</a:t>
            </a:r>
            <a:endParaRPr lang="de-DE" dirty="0">
              <a:latin typeface="Freestyle Script" panose="030804020302050B0404" pitchFamily="66" charset="0"/>
              <a:cs typeface="72 Condensed" panose="020B0506030000000003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134088" y="2815940"/>
            <a:ext cx="129147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Impact" panose="020B0806030902050204" pitchFamily="34" charset="0"/>
              </a:rPr>
              <a:t>„Bürojob“</a:t>
            </a:r>
            <a:endParaRPr lang="de-DE" sz="1600" dirty="0">
              <a:latin typeface="Impact" panose="020B080603090205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685299" y="5230784"/>
            <a:ext cx="176570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Broadway" panose="04040905080B02020502" pitchFamily="82" charset="0"/>
              </a:rPr>
              <a:t>Ich mach mein Hobby zum Beruf</a:t>
            </a:r>
            <a:endParaRPr lang="de-DE" sz="1600" dirty="0">
              <a:latin typeface="Broadway" panose="04040905080B02020502" pitchFamily="82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405112" y="5401301"/>
            <a:ext cx="1640264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Ink Free" panose="03080402000500000000" pitchFamily="66" charset="0"/>
              </a:rPr>
              <a:t>Kreativ </a:t>
            </a:r>
            <a:br>
              <a:rPr lang="de-DE" dirty="0" smtClean="0">
                <a:latin typeface="Ink Free" panose="03080402000500000000" pitchFamily="66" charset="0"/>
              </a:rPr>
            </a:br>
            <a:r>
              <a:rPr lang="de-DE" dirty="0" smtClean="0">
                <a:latin typeface="Ink Free" panose="03080402000500000000" pitchFamily="66" charset="0"/>
              </a:rPr>
              <a:t>sein</a:t>
            </a:r>
            <a:endParaRPr lang="de-DE" dirty="0">
              <a:latin typeface="Ink Free" panose="03080402000500000000" pitchFamily="66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02200" y="5280178"/>
            <a:ext cx="1640264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300" dirty="0" smtClean="0">
                <a:latin typeface="Freestyle Script" panose="030804020302050B0404" pitchFamily="66" charset="0"/>
              </a:rPr>
              <a:t>Ich backe die </a:t>
            </a:r>
            <a:br>
              <a:rPr lang="de-DE" sz="2300" dirty="0" smtClean="0">
                <a:latin typeface="Freestyle Script" panose="030804020302050B0404" pitchFamily="66" charset="0"/>
              </a:rPr>
            </a:br>
            <a:r>
              <a:rPr lang="de-DE" sz="2300" dirty="0" smtClean="0">
                <a:latin typeface="Freestyle Script" panose="030804020302050B0404" pitchFamily="66" charset="0"/>
              </a:rPr>
              <a:t>tollsten Torten!</a:t>
            </a:r>
            <a:endParaRPr lang="de-DE" sz="2300" dirty="0">
              <a:latin typeface="Freestyle Script" panose="030804020302050B0404" pitchFamily="66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024711" y="2003410"/>
            <a:ext cx="237831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dirty="0" smtClean="0">
                <a:latin typeface="Broadway" panose="04040905080B02020502" pitchFamily="82" charset="0"/>
              </a:rPr>
              <a:t>Ich </a:t>
            </a:r>
            <a:br>
              <a:rPr lang="de-DE" sz="1300" dirty="0" smtClean="0">
                <a:latin typeface="Broadway" panose="04040905080B02020502" pitchFamily="82" charset="0"/>
              </a:rPr>
            </a:br>
            <a:r>
              <a:rPr lang="de-DE" sz="1300" dirty="0" smtClean="0">
                <a:latin typeface="Broadway" panose="04040905080B02020502" pitchFamily="82" charset="0"/>
              </a:rPr>
              <a:t>             habe </a:t>
            </a:r>
            <a:br>
              <a:rPr lang="de-DE" sz="1300" dirty="0" smtClean="0">
                <a:latin typeface="Broadway" panose="04040905080B02020502" pitchFamily="82" charset="0"/>
              </a:rPr>
            </a:br>
            <a:r>
              <a:rPr lang="de-DE" sz="1300" dirty="0" smtClean="0">
                <a:latin typeface="Broadway" panose="04040905080B02020502" pitchFamily="82" charset="0"/>
              </a:rPr>
              <a:t>                          eine soziale          	Ader</a:t>
            </a:r>
            <a:endParaRPr lang="de-DE" sz="1300" dirty="0">
              <a:latin typeface="Broadway" panose="04040905080B02020502" pitchFamily="82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309555" y="1441846"/>
            <a:ext cx="164026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….</a:t>
            </a:r>
            <a:endParaRPr lang="de-DE" sz="1600" dirty="0"/>
          </a:p>
        </p:txBody>
      </p:sp>
      <p:sp>
        <p:nvSpPr>
          <p:cNvPr id="28" name="Textfeld 27"/>
          <p:cNvSpPr txBox="1"/>
          <p:nvPr/>
        </p:nvSpPr>
        <p:spPr>
          <a:xfrm>
            <a:off x="3694364" y="3992161"/>
            <a:ext cx="16402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dirty="0" smtClean="0">
                <a:latin typeface="Comic Sans MS" panose="030F0702030302020204" pitchFamily="66" charset="0"/>
              </a:rPr>
              <a:t>Verkaufen</a:t>
            </a:r>
            <a:br>
              <a:rPr lang="de-DE" sz="1500" dirty="0" smtClean="0">
                <a:latin typeface="Comic Sans MS" panose="030F0702030302020204" pitchFamily="66" charset="0"/>
              </a:rPr>
            </a:br>
            <a:r>
              <a:rPr lang="de-DE" sz="1500" dirty="0" smtClean="0">
                <a:latin typeface="Comic Sans MS" panose="030F0702030302020204" pitchFamily="66" charset="0"/>
              </a:rPr>
              <a:t>und</a:t>
            </a:r>
            <a:br>
              <a:rPr lang="de-DE" sz="1500" dirty="0" smtClean="0">
                <a:latin typeface="Comic Sans MS" panose="030F0702030302020204" pitchFamily="66" charset="0"/>
              </a:rPr>
            </a:br>
            <a:r>
              <a:rPr lang="de-DE" sz="1500" dirty="0" smtClean="0">
                <a:latin typeface="Comic Sans MS" panose="030F0702030302020204" pitchFamily="66" charset="0"/>
              </a:rPr>
              <a:t>Beraten</a:t>
            </a:r>
            <a:endParaRPr lang="de-DE" sz="1500" dirty="0">
              <a:latin typeface="Comic Sans MS" panose="030F0702030302020204" pitchFamily="66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60716" y="3789061"/>
            <a:ext cx="1640264" cy="5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Chiller" panose="04020404031007020602" pitchFamily="82" charset="0"/>
              </a:rPr>
              <a:t>Bloß nicht</a:t>
            </a:r>
            <a:br>
              <a:rPr lang="de-DE" sz="1800" dirty="0" smtClean="0">
                <a:latin typeface="Chiller" panose="04020404031007020602" pitchFamily="82" charset="0"/>
              </a:rPr>
            </a:br>
            <a:r>
              <a:rPr lang="de-DE" sz="1800" dirty="0" smtClean="0">
                <a:latin typeface="Chiller" panose="04020404031007020602" pitchFamily="82" charset="0"/>
              </a:rPr>
              <a:t>stillsitzen</a:t>
            </a:r>
            <a:endParaRPr lang="de-DE" sz="1800" dirty="0">
              <a:latin typeface="Chiller" panose="04020404031007020602" pitchFamily="82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657622" y="4278509"/>
            <a:ext cx="164026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Comic Sans MS" panose="030F0702030302020204" pitchFamily="66" charset="0"/>
              </a:rPr>
              <a:t>Adrenalin</a:t>
            </a:r>
            <a:br>
              <a:rPr lang="de-DE" sz="1600" dirty="0" smtClean="0">
                <a:latin typeface="Comic Sans MS" panose="030F0702030302020204" pitchFamily="66" charset="0"/>
              </a:rPr>
            </a:br>
            <a:r>
              <a:rPr lang="de-DE" sz="1600" dirty="0" smtClean="0">
                <a:latin typeface="Comic Sans MS" panose="030F0702030302020204" pitchFamily="66" charset="0"/>
              </a:rPr>
              <a:t>pur!</a:t>
            </a:r>
            <a:endParaRPr lang="de-DE" sz="1600" dirty="0">
              <a:latin typeface="Comic Sans MS" panose="030F0702030302020204" pitchFamily="66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017358" y="5122216"/>
            <a:ext cx="164026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Harrington" panose="04040505050A02020702" pitchFamily="82" charset="0"/>
              </a:rPr>
              <a:t>Ich will etwas bauen</a:t>
            </a:r>
            <a:endParaRPr lang="de-DE" sz="1600" dirty="0">
              <a:latin typeface="Harrington" panose="04040505050A02020702" pitchFamily="82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900040" y="2972906"/>
            <a:ext cx="16402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dirty="0" smtClean="0">
                <a:latin typeface="Impact" panose="020B0806030902050204" pitchFamily="34" charset="0"/>
              </a:rPr>
              <a:t>Nix mit </a:t>
            </a:r>
            <a:br>
              <a:rPr lang="de-DE" sz="1300" dirty="0" smtClean="0">
                <a:latin typeface="Impact" panose="020B0806030902050204" pitchFamily="34" charset="0"/>
              </a:rPr>
            </a:br>
            <a:r>
              <a:rPr lang="de-DE" sz="1300" dirty="0" smtClean="0">
                <a:latin typeface="Impact" panose="020B0806030902050204" pitchFamily="34" charset="0"/>
              </a:rPr>
              <a:t>Menschen</a:t>
            </a:r>
            <a:endParaRPr lang="de-DE" sz="1300" dirty="0">
              <a:latin typeface="Impact" panose="020B080603090205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304274" y="3338359"/>
            <a:ext cx="1640264" cy="847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Chiller" panose="04020404031007020602" pitchFamily="82" charset="0"/>
              </a:rPr>
              <a:t>Ich will </a:t>
            </a:r>
            <a:br>
              <a:rPr lang="de-DE" sz="1800" dirty="0" smtClean="0">
                <a:latin typeface="Chiller" panose="04020404031007020602" pitchFamily="82" charset="0"/>
              </a:rPr>
            </a:br>
            <a:r>
              <a:rPr lang="de-DE" sz="1800" dirty="0" smtClean="0">
                <a:latin typeface="Chiller" panose="04020404031007020602" pitchFamily="82" charset="0"/>
              </a:rPr>
              <a:t>            die Welt </a:t>
            </a:r>
            <a:br>
              <a:rPr lang="de-DE" sz="1800" dirty="0" smtClean="0">
                <a:latin typeface="Chiller" panose="04020404031007020602" pitchFamily="82" charset="0"/>
              </a:rPr>
            </a:br>
            <a:r>
              <a:rPr lang="de-DE" sz="1800" dirty="0" smtClean="0">
                <a:latin typeface="Chiller" panose="04020404031007020602" pitchFamily="82" charset="0"/>
              </a:rPr>
              <a:t>             sehen</a:t>
            </a:r>
            <a:endParaRPr lang="de-DE" sz="1800" dirty="0">
              <a:latin typeface="Chiller" panose="04020404031007020602" pitchFamily="82" charset="0"/>
            </a:endParaRP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9" b="73416"/>
          <a:stretch/>
        </p:blipFill>
        <p:spPr>
          <a:xfrm>
            <a:off x="7133974" y="774312"/>
            <a:ext cx="1678307" cy="1823146"/>
          </a:xfrm>
          <a:prstGeom prst="rect">
            <a:avLst/>
          </a:prstGeom>
        </p:spPr>
      </p:pic>
      <p:sp>
        <p:nvSpPr>
          <p:cNvPr id="35" name="Textfeld 34"/>
          <p:cNvSpPr txBox="1"/>
          <p:nvPr/>
        </p:nvSpPr>
        <p:spPr>
          <a:xfrm>
            <a:off x="7327390" y="1469969"/>
            <a:ext cx="129147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Bradley Hand ITC" panose="03070402050302030203" pitchFamily="66" charset="0"/>
              </a:rPr>
              <a:t>Ich kann gut Streits schlichten</a:t>
            </a:r>
            <a:endParaRPr lang="de-DE" sz="1600" dirty="0">
              <a:latin typeface="Bradley Hand ITC" panose="03070402050302030203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3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1139869" y="2377755"/>
            <a:ext cx="2391880" cy="1590805"/>
          </a:xfrm>
          <a:prstGeom prst="ellipse">
            <a:avLst/>
          </a:prstGeom>
          <a:gradFill flip="none" rotWithShape="1">
            <a:gsLst>
              <a:gs pos="85000">
                <a:srgbClr val="FFFF00"/>
              </a:gs>
              <a:gs pos="30000">
                <a:schemeClr val="accent2">
                  <a:lumMod val="0"/>
                  <a:lumOff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787" tIns="45894" rIns="91787" bIns="45894" anchor="ctr"/>
          <a:lstStyle/>
          <a:p>
            <a:pPr algn="ctr"/>
            <a:r>
              <a:rPr lang="de-DE" sz="1800" b="1" dirty="0" smtClean="0">
                <a:latin typeface="FHM TheSans" pitchFamily="34" charset="0"/>
              </a:rPr>
              <a:t>Kenntnisse</a:t>
            </a:r>
            <a:endParaRPr lang="de-DE" sz="1400" b="1" dirty="0">
              <a:latin typeface="FHM TheSans" pitchFamily="34" charset="0"/>
            </a:endParaRPr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5371139" y="2377754"/>
            <a:ext cx="2391880" cy="1590805"/>
          </a:xfrm>
          <a:prstGeom prst="ellipse">
            <a:avLst/>
          </a:prstGeom>
          <a:gradFill flip="none" rotWithShape="1">
            <a:gsLst>
              <a:gs pos="85000">
                <a:srgbClr val="FFFF00"/>
              </a:gs>
              <a:gs pos="30000">
                <a:schemeClr val="accent2">
                  <a:lumMod val="0"/>
                  <a:lumOff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787" tIns="45894" rIns="91787" bIns="45894" anchor="ctr"/>
          <a:lstStyle/>
          <a:p>
            <a:pPr algn="ctr"/>
            <a:r>
              <a:rPr lang="de-DE" sz="1800" b="1" dirty="0" smtClean="0">
                <a:latin typeface="FHM TheSans" pitchFamily="34" charset="0"/>
              </a:rPr>
              <a:t>Stärken</a:t>
            </a:r>
            <a:endParaRPr lang="de-DE" sz="1400" b="1" dirty="0">
              <a:latin typeface="FHM TheSans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597051" y="4243801"/>
            <a:ext cx="1477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Schulnoten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597050" y="4700504"/>
            <a:ext cx="193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Eignungstests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5706225" y="4243801"/>
            <a:ext cx="17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Erfahrungen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5706225" y="4709931"/>
            <a:ext cx="212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Einschätzungen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706225" y="5194911"/>
            <a:ext cx="241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Zeugnisbemerkung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597424" y="292167"/>
            <a:ext cx="7758839" cy="7321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 defTabSz="917575" rtl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lang="de-DE" sz="2400" b="1" kern="0" baseline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dirty="0" smtClean="0"/>
              <a:t>ein Schlüssel zum Erfolg??</a:t>
            </a:r>
            <a:br>
              <a:rPr lang="de-DE" dirty="0" smtClean="0"/>
            </a:br>
            <a:r>
              <a:rPr lang="de-DE" i="1" dirty="0" smtClean="0"/>
              <a:t>Ich überlege, was ich gut kann…</a:t>
            </a:r>
            <a:endParaRPr lang="de-DE" i="1" dirty="0"/>
          </a:p>
        </p:txBody>
      </p:sp>
      <p:sp>
        <p:nvSpPr>
          <p:cNvPr id="13" name="Fußzeilenplatzhalt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 smtClean="0"/>
              <a:t>Job-Info-Börse Neusäß, Februar 2021, © Bundesagentur für Arbeit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601970" y="5162617"/>
            <a:ext cx="193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Hobbies</a:t>
            </a:r>
            <a:endParaRPr lang="de-DE" dirty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629161" y="278082"/>
            <a:ext cx="7758839" cy="73217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458648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de-DE" sz="2400" b="1" kern="1200" baseline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/>
            <a:r>
              <a:rPr lang="de-DE" dirty="0" smtClean="0"/>
              <a:t>Mein Schlüssel zum Erfolg??</a:t>
            </a:r>
            <a:br>
              <a:rPr lang="de-DE" dirty="0" smtClean="0"/>
            </a:br>
            <a:r>
              <a:rPr lang="de-DE" i="1" dirty="0" smtClean="0"/>
              <a:t>Ich überlege, was ich gut kann…</a:t>
            </a:r>
            <a:endParaRPr lang="de-DE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194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  <p:bldP spid="22" grpId="0"/>
      <p:bldP spid="23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597424" y="292167"/>
            <a:ext cx="7758839" cy="7321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 defTabSz="917575" rtl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lang="de-DE" sz="2400" b="1" kern="0" baseline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175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dirty="0" smtClean="0"/>
              <a:t>Mein Schlüssel zum Erfolg??</a:t>
            </a:r>
            <a:br>
              <a:rPr lang="de-DE" dirty="0" smtClean="0"/>
            </a:br>
            <a:r>
              <a:rPr lang="de-DE" i="1" dirty="0" smtClean="0"/>
              <a:t>Ich überlege, was für Anforderungen der Beruf hat </a:t>
            </a:r>
            <a:r>
              <a:rPr lang="de-DE" i="1" dirty="0"/>
              <a:t>…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/>
          <a:srcRect l="466" t="10613" r="29348" b="4493"/>
          <a:stretch/>
        </p:blipFill>
        <p:spPr>
          <a:xfrm>
            <a:off x="250287" y="1465569"/>
            <a:ext cx="4226556" cy="2875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/>
          <a:srcRect l="16436" t="12947" r="17055" b="7691"/>
          <a:stretch/>
        </p:blipFill>
        <p:spPr>
          <a:xfrm>
            <a:off x="4765237" y="1975593"/>
            <a:ext cx="4202916" cy="2821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250287" y="5372521"/>
            <a:ext cx="4226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www.berufe.tv </a:t>
            </a:r>
            <a:br>
              <a:rPr lang="de-DE" dirty="0" smtClean="0"/>
            </a:br>
            <a:r>
              <a:rPr lang="de-DE" dirty="0" smtClean="0"/>
              <a:t>ODER</a:t>
            </a:r>
            <a:br>
              <a:rPr lang="de-DE" dirty="0" smtClean="0"/>
            </a:br>
            <a:r>
              <a:rPr lang="de-DE" dirty="0" err="1" smtClean="0"/>
              <a:t>Youtube</a:t>
            </a:r>
            <a:r>
              <a:rPr lang="de-DE" dirty="0" smtClean="0"/>
              <a:t>: „Bayern Alpha ich </a:t>
            </a:r>
            <a:r>
              <a:rPr lang="de-DE" dirty="0" err="1" smtClean="0"/>
              <a:t>machs</a:t>
            </a:r>
            <a:r>
              <a:rPr lang="de-DE" dirty="0" smtClean="0"/>
              <a:t>“  	  + Berufsbezeichnung 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122321" y="5357771"/>
            <a:ext cx="408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www.berufenet.arbeitsagentur.de</a:t>
            </a:r>
            <a:endParaRPr lang="de-DE" dirty="0"/>
          </a:p>
        </p:txBody>
      </p:sp>
      <p:sp>
        <p:nvSpPr>
          <p:cNvPr id="16" name="Fußzeilenplatzhalt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 smtClean="0"/>
              <a:t>Job-Info-Börse Neusäß, Februar 2021, © Bundesagentur für Arbeit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571" y="3827341"/>
            <a:ext cx="2924584" cy="1562793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629161" y="278082"/>
            <a:ext cx="7758839" cy="73217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458648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de-DE" sz="2400" b="1" kern="1200" baseline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/>
            <a:r>
              <a:rPr lang="de-DE" dirty="0" smtClean="0"/>
              <a:t>Mein Schlüssel zum Erfolg??</a:t>
            </a:r>
            <a:br>
              <a:rPr lang="de-DE" dirty="0" smtClean="0"/>
            </a:br>
            <a:r>
              <a:rPr lang="de-DE" i="1" dirty="0" smtClean="0"/>
              <a:t>Ich recherchiere Berufsdetails…</a:t>
            </a:r>
            <a:endParaRPr lang="de-DE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08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Tests, die bei der Berufswahl helfen können</a:t>
            </a:r>
            <a:endParaRPr 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 smtClean="0"/>
              <a:t>Job-Info-Börse Neusäß, Februar 2021, © Bundesagentur für Arbeit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7" y="2229742"/>
            <a:ext cx="3364625" cy="281362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39"/>
          <a:stretch/>
        </p:blipFill>
        <p:spPr>
          <a:xfrm rot="20809635">
            <a:off x="4680144" y="2593012"/>
            <a:ext cx="4265069" cy="16103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6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Bilder liken. Tätigkeiten checken.</a:t>
            </a:r>
            <a:br>
              <a:rPr lang="de-DE" dirty="0" smtClean="0"/>
            </a:br>
            <a:r>
              <a:rPr lang="de-DE" i="1" dirty="0" smtClean="0"/>
              <a:t>BERUFE ENTDECKER</a:t>
            </a:r>
            <a:endParaRPr lang="de-DE" i="1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 smtClean="0"/>
              <a:t>Job-Info-Börse Neusäß, Februar 2021, © Bundesagentur für Arbeit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25049" t="36994" r="42251" b="30536"/>
          <a:stretch/>
        </p:blipFill>
        <p:spPr>
          <a:xfrm>
            <a:off x="320510" y="2305407"/>
            <a:ext cx="4506161" cy="2516958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2573590" y="5445515"/>
            <a:ext cx="381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https://entdecker.biz-medien.de/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/>
          <a:srcRect l="26964" t="43802" r="45050" b="39177"/>
          <a:stretch/>
        </p:blipFill>
        <p:spPr>
          <a:xfrm>
            <a:off x="5010335" y="2963379"/>
            <a:ext cx="3797144" cy="1299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90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Titelfolie"/>
  <p:tag name="LAYOUT" val="Titelfolie mit Bild und Subline inter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heme/theme1.xml><?xml version="1.0" encoding="utf-8"?>
<a:theme xmlns:a="http://schemas.openxmlformats.org/drawingml/2006/main" name="Titelfolie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elfolie ohne Bild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ohne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ohne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haltsfolien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rennfolie mit Bild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rennfolie ohne Bild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co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siness Titelfolie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>
        <a:normAutofit/>
      </a:bodyPr>
      <a:lstStyle>
        <a:defPPr>
          <a:defRPr sz="4000" dirty="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Business Trennfolie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usinessfolien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UI/_rels/customUI14.xml.rels><?xml version="1.0" encoding="UTF-8" standalone="yes"?>
<Relationships xmlns="http://schemas.openxmlformats.org/package/2006/relationships"><Relationship Id="Inhalt" Type="http://schemas.openxmlformats.org/officeDocument/2006/relationships/image" Target="images/Inhalt.png"/><Relationship Id="LG_20101" Type="http://schemas.openxmlformats.org/officeDocument/2006/relationships/image" Target="images/LG_20101.png"/><Relationship Id="LG_30101" Type="http://schemas.openxmlformats.org/officeDocument/2006/relationships/image" Target="images/LG_30101.png"/><Relationship Id="LG_05100" Type="http://schemas.openxmlformats.org/officeDocument/2006/relationships/image" Target="images/LG_05100.png"/><Relationship Id="Button_Berichtsansichtt" Type="http://schemas.openxmlformats.org/officeDocument/2006/relationships/image" Target="images/Button_Berichtsansichtt.png"/><Relationship Id="LG_10101" Type="http://schemas.openxmlformats.org/officeDocument/2006/relationships/image" Target="images/LG_10101.png"/><Relationship Id="haken" Type="http://schemas.openxmlformats.org/officeDocument/2006/relationships/image" Target="images/haken0.png"/><Relationship Id="LG_96901" Type="http://schemas.openxmlformats.org/officeDocument/2006/relationships/image" Target="images/LG_96901.png"/><Relationship Id="Trennfolie-70mm" Type="http://schemas.openxmlformats.org/officeDocument/2006/relationships/image" Target="images/Trennfolie-70mm0.png"/><Relationship Id="PrintPreviewControl_698" Type="http://schemas.openxmlformats.org/officeDocument/2006/relationships/image" Target="images/PrintPreviewControl_698.png"/><Relationship Id="LG_01900" Type="http://schemas.openxmlformats.org/officeDocument/2006/relationships/image" Target="images/LG_01900.png"/><Relationship Id="Saveas" Type="http://schemas.openxmlformats.org/officeDocument/2006/relationships/image" Target="images/Saveas.png"/><Relationship Id="LG_96701" Type="http://schemas.openxmlformats.org/officeDocument/2006/relationships/image" Target="images/LG_96701.png"/><Relationship Id="LG_90101" Type="http://schemas.openxmlformats.org/officeDocument/2006/relationships/image" Target="images/LG_90101.png"/><Relationship Id="LG_02200" Type="http://schemas.openxmlformats.org/officeDocument/2006/relationships/image" Target="images/LG_02200.png"/><Relationship Id="BA_Logo" Type="http://schemas.openxmlformats.org/officeDocument/2006/relationships/image" Target="images/BA_Logo0.png"/><Relationship Id="printer_16xLG" Type="http://schemas.openxmlformats.org/officeDocument/2006/relationships/image" Target="images/printer_16xLG.png"/><Relationship Id="LG_60101" Type="http://schemas.openxmlformats.org/officeDocument/2006/relationships/image" Target="images/LG_60101.png"/><Relationship Id="LG_70101" Type="http://schemas.openxmlformats.org/officeDocument/2006/relationships/image" Target="images/LG_70101.png"/><Relationship Id="LG_00001" Type="http://schemas.openxmlformats.org/officeDocument/2006/relationships/image" Target="images/LG_00001.png"/><Relationship Id="LG_02500" Type="http://schemas.openxmlformats.org/officeDocument/2006/relationships/image" Target="images/LG_02500.png"/><Relationship Id="Titel-70mm" Type="http://schemas.openxmlformats.org/officeDocument/2006/relationships/image" Target="images/Titel-70mm0.png"/><Relationship Id="rId" Type="http://schemas.openxmlformats.org/officeDocument/2006/relationships/image" Target="images/LG_02200.jpg"/><Relationship Id="LG_40101" Type="http://schemas.openxmlformats.org/officeDocument/2006/relationships/image" Target="images/LG_40101.png"/><Relationship Id="LG_50101" Type="http://schemas.openxmlformats.org/officeDocument/2006/relationships/image" Target="images/LG_50101.png"/></Relationships>
</file>

<file path=customUI/customUI14.xml><?xml version="1.0" encoding="utf-8"?>
<customUI xmlns="http://schemas.microsoft.com/office/2009/07/customui" onLoad="rx_OnLoad">
  <ribbon startFromScratch="true">
    <!-- Anfang Symbolleiste für Schnellzugriff -->
    <qat>
      <documentControls>
        <button idMso="FileNewDefault"/>
        <button idMso="FileOpen"/>
        <button idMso="FileSave"/>
        <button idMso="FileClose"/>
        <separator id="Separator"/>
        <button id="btnQuickPresdruck" imageMso="FilePrint" label="Präsentationsdruck" onAction="btnPres_onAction"/>
        <button id="btnQuickDirektdruck" imageMso="FilePrintQuick" label="Öko-Direktdruck" onAction="btnDruck_onAction"/>
        <separator id="Separator2"/>
        <button idMso="FileSendAsAttachment"/>
        <separator id="Separator3"/>
        <control idMso="Undo"/>
        <control idMso="Redo"/>
      </documentControls>
    </qat>
    <!-- Ende Symbolleiste für Schnellzugriff -->
    <!-- Anfang spezifische Gruppe für Absatzformatierung -->
    <tabs>
      <tab idMso="TabHome" visible="true">
        <!-- Standardgruppe Absatzformatierung ausschalten -->
        <group idMso="GroupParagraph" visible="false"/>
        <!-- Anfang Eigene Gruppe für Absatzformatierung -->
        <group id="NewGroupParagraph" label="Absatz" visible="true" insertAfterMso="GroupFont">
          <button id="TabHome_btnIndDec" label=" " imageMso="IndentDecrease" onAction="btnIndDec_onAction"/>
          <button id="TabHome_btnIndInc" label=" " imageMso="IndentIncrease" onAction="btnIndInc_onAction"/>
          <toggleButton idMso="AlignLeft" visible="true"/>
          <toggleButton idMso="AlignCenter" visible="true"/>
          <toggleButton idMso="AlignRight" visible="true"/>
          <button idMso="PowerPointParagraphDialog" visible="true"/>
        </group>
        <!-- Anfang Eigene Gruppe für Absatzformatierung -->
      </tab>
      <tab idMso="TabInsert" visible="true"/>
      <tab idMso="TabDeveloper" visible="false"/>
      <tab idMso="TabView" visible="true"/>
      <tab idMso="TabAddIns" visible="false"/>
      <tab idMso="TabDesign" visible="true"/>
      <tab idMso="TabReview" visible="true"/>
      <tab idMso="TabSlideShow" visible="true"/>
      <tab idMso="TabTransitions" visible="true"/>
      <tab idMso="TabAnimations" visible="true"/>
      <tab idMso="TabBroadcastPresentation" visible="false"/>
      <tab idMso="TabHandoutMaster" visible="false"/>
      <tab idMso="TabNotesMaster" visible="false"/>
      <tab idMso="TabBackgroundRemoval" visible="false"/>
      <tab idMso="TabSlideMasterHome" visible="false"/>
      <tab idMso="TabOnlineMeeting" visible="false"/>
      <tab idMso="TabView">
        <group idMso="GroupMacros" visible="false"/>
      </tab>
      <tab idMso="TabDesign">
        <group idMso="GroupSlideThemes" visible="false"/>
      </tab>
      <!-- Anfang Ribbon für PPT-Master -->
      <tab id="BA_Folienmaster" label="BA-Design" tag="BA-Design" insertBeforeMso="TabHome">
        <group id="Logoauswahl" label="Logos" autoScale="true">
          <gallery id="galLogo" label="Logo-Auswahl" image="BA_Logo" size="large" columns="1" screentip="Logo-Auswahl" supertip="Einfügen des gewünschten Dienststellenlogos." onAction="galLogo_onAction">
            <item id="_00001" image="LG_00001" screentip="Bundesagentur für Arbeit"/>
            <item id="_01900" image="LG_01900" screentip="Service-Haus"/>
            <item id="_02200" image="LG_02200" screentip="IT-Systemhaus"/>
            <item id="_02500" image="LG_02500" screentip="Familienkasse Direktion"/>
            <item id="_05100" image="LG_05100" screentip="Führungsakademie der BA"/>
            <item id="_10101" image="LG_10101" screentip="Regionaldirektion Nord"/>
            <item id="_20101" image="LG_20101" screentip="Regionaldirektion Niedersachsen-Bremen"/>
            <item id="_90101" image="LG_90101" screentip="Regionaldirektion Berlin-Brandenburg"/>
            <item id="_30101" image="LG_30101" screentip="Regionaldirektion Nordrhein-Westfalen"/>
            <item id="_96701" image="LG_96701" screentip="Regionaldirektion Sachsen-Anhalt-Thüringen"/>
            <item id="_96901" image="LG_96901" screentip="Regionaldirektion Sachsen"/>
            <item id="_40101" image="LG_40101" screentip="Regionaldirektion Hessen"/>
            <item id="_50101" image="LG_50101" screentip="Regionaldirektion Rheinland-Pfalz-Saarland"/>
            <item id="_60101" image="LG_60101" screentip="Regionaldirektion Baden-Württemberg"/>
            <item id="_70101" image="LG_70101" screentip="Regionaldirektion Bayern"/>
            <button id="_00000" image="BA_Logo" label="weitere Logos ..." onAction="btnLogo_onChange" screentip="Weitere Logos aufrufen!"/>
          </gallery>
        </group>
        <group id="InEx" label="Klassifizierung" autoScale="true">
          <checkBox id="cbStandard" label="Standard" onAction="cbStandard_onAction" getPressed="cbStandard_getPressed" screentip="Standard"/>
          <checkBox id="cbExtern" label="Intern" onAction="cbExtern_onAction" getPressed="cbExtern_getPressed" screentip="Intern"/>
          <checkBox id="cbVertraulich" label="Vertraulich" onAction="cbVertraulich_onAction" getPressed="cbVertraulich_getPressed" screentip="Vertraulich"/>
        </group>
        <group id="BA_Bilderauswahl" label="BA Bilder" autoScale="true">
          <gallery id="BAPicGallery" label="Bildauswahl" screentip="Bildauswahl" supertip="Einfügen eine Bildes aus der Bildauswahl der BA." image="Titel-70mm" size="large" columns="1">
            <button id="TitelBild" label="Bild für Titelfolie auswählen" image="Titel-70mm" onAction="EinfuegenBildAufTitelfolie"/>
            <button id="TrennBild_auswaehlen" label="Bild für Trennfolie auswählen" image="Trennfolie-70mm" onAction="BildAufTrennfolieEinfügen"/>
          </gallery>
        </group>
        <group id="SlideGalleries" label="BA Folien">
          <menu id="men1" label="Neue BA Folie" imageMso="SlideNewGallery" size="large">
            <button id="btnNeueInhaltsFolie" label="Neue Inhaltsfolie einfügen" image="Inhalt" onAction="InhaltsfolieEinfügen"/>
            <menu id="men2" label="Neue Trennfolie..." image="Trennfolie-70mm">
              <button id="btnTrennOhne" label="Trennfolie ohne Bild" image="Trennfolie-70mm" onAction="TrennfolieEinfügenOhne"/>
              <button id="btnTrennMit" label="Trennfolie mit Bild" image="Trennfolie-70mm" onAction="TrennfolieEinfügen"/>
            </menu>
            <menu id="men3" label="Neue Titelfolie..." image="Titel-70mm">
              <button id="btnTitelOhne" label="Titelfolie ohne Bild" image="Titel-70mm" onAction="TitelfolieEinfügenOhne"/>
              <button id="btnTitelMit" label="Titelfolie mit Bild" image="Titel-70mm" onAction="TitelfolieEinfügen"/>
            </menu>
            <button id="btnInhaltsverzeichnis" label="Inhaltsverzeichnis einfügen" image="Inhalt" onAction="InhaltsVerzeichnis"/>
            <button id="btnSchlussfolie" label="Schlussfolie einfügen" image="Inhalt" onAction="SchlussfolieEinfuegen"/>
          </menu>
        </group>
        <group id="BA_Inserts" label="Layout">
          <button id="btnTextBox" imageMso="TextBoxInsert" label="Textbox" size="normal" screentip="Textbox" supertip="Einfügen der formatierten Standard-Textbox." onAction="btnTextBox_onAction" keytip="B"/>
          <button id="btnPicBox" imageMso="PictureInsertFromFile" label="Bild einfügen" size="normal" screentip="Bildbox" supertip="Einfügen eines Bildes mit passender Montage in den Satzspiegel." onAction="btnPicBox_onAction" keytip="P"/>
        </group>
        <group id="grpBullets" label="Text-Einzug" autoScale="true">
          <button id="btnIndDec" size="normal" label="Verkleinern" imageMso="IndentIncrease" screentip="Verkleinern" supertip="Die Einzugsebene des Absatzes verkleinern." onAction="btnIndDec_onAction"/>
          <button id="btnIndInc" size="normal" label="Erhöhen" imageMso="IndentDecrease" screentip="Erhöhen" supertip="Die Einzugsebene des Absatzes erhöhen." onAction="btnIndInc_onAction"/>
        </group>
        <group id="Druckansicht" label="Business- und Präsentationsansicht wechseln" autoScale="true">
          <toggleButton id="tgbPrint" size="large" getImage="tgbPrint_getImageMso" getLabel="tgbPrint_getLabel" getPressed="tgbPrint_getPressed" onAction="tgbPrint_onAction" getScreentip="tgbPrint_getScreentip" getSupertip="tgbPrint_getSupertip"/>
          <button id="btnPresdruck" size="large" imageMso="FilePrint" label="Präsentationsdruck" screentip="Präsentationsdruck" supertip="Achtung hoher Toner-Verbrauch! Ausdruck erfolgt im Design der Präsentation." onAction="btnPres_onAction"/>
          <button id="btnDirektdruck" size="large" imageMso="FilePrintQuick" label="Öko-Direktdruck" screentip="Ökodruck" supertip="Ausdruck erfolgt wirtschaftlich und ökologisch." onAction="btnDruck_onAction"/>
        </group>
        <group id="Tools" label="Tools" autoScale="true">
          <button id="btnKopie" size="normal" label="Kopie ohne Makros speichern" imageMso="Copy" onAction="KopieSpeichern" screentip="Kopie ohne Makros speichern" supertip="Speichert eine Kopie des Dokuments ohne Makros ab. Eine integrierte Unterstützung ist für dieses Dokument dann nicht mehr möglich."/>
          <button id="btnShowGuides" size="normal" label="Führungslinien ein-/ausschalten" imageMso="GridlinesProject" onAction="btnShowGuides_onAction" screentip="Führungslinienein/aus" supertip="Schaltet die Führungslinien allseits ein oder aus."/>
          <control idQ="AutoCorrect" size="normal" label="Autokorrektur aufrufen" imageMso="BuildingBlockProperties" visible="true" screentip="Autokorrektur" supertip="Aufruf der Eingabemaske Autokorrektur."/>
          <!--					<button id="btnMigration" size="large" label="Migration" imageMso="Help" onAction="btnMigration_onAction"/> -->
          <button id="btnAccessibility" size="normal" imageMso="BackgroundPageInsert" label="Test Barrierefreiheit" onAction="btnAccessibility_onAction" visible="true"/>
          <button id="btnShowHinweis" size="normal" label="Bearbeitungshinweis" imageMso="Help" onAction="btnHinweis_onAction" screentip="Bearbeitungshinweis" supertip="Enthält wichtige Hinweise und Fundorte zur Arbeit mit dem speziellen Folienmaster der BA."/>
        </group>
      </tab>
      <!-- Anfang Ribbon für PPT-Master -->
    </tabs>
  </ribbon>
  <backstage>
    <button idMso="FileSave" visible="true"/>
    <button idMso="FileSaveAs" visible="true"/>
    <button idMso="FileClose" visible="true"/>
    <button idMso="FileOpen" visible="true"/>
    <button idMso="ApplicationOptionsDialog" visible="false"/>
    <button idMso="FileExit" visible="true"/>
    <button idMso="FilePrintMenue" visible="false"/>
    <tab idMso="TabInfo" visible="true"/>
    <tab idMso="TabRecent" visible="true"/>
    <tab idMso="TabNew" visible="true"/>
    <tab idMso="TabPrint" visible="false"/>
    <tab idMso="TabShare" visible="true"/>
    <tab idMso="TabHelp" visible="true"/>
  </backstage>
  <contextMenus>
    <contextMenu idMso="ContextMenuSlideSync">
      <toggleButton id="Info1" label="Kontext-Menü: SlideSync"/>
    </contextMenu>
    <contextMenu idMso="ContextMenuSlideGap">
      <button idMso="SlideNew" visible="false"/>
      <gallery id="GapGallery" label="Neue BA Folie" screentip="CD konforme Folie einfügen" imageMso="SlideNewGallery" columns="1">
        <button id="SlideGap_NeueTitelFolie" label="Neue Titelfolie einfügen" image="Titel-70mm" onAction="TitelfolieEinfügen"/>
        <button id="SlideGap_NeueTrennFolie" label="Neue Trennfolie einfügen" image="Trennfolie-70mm" onAction="TrennfolieEinfügen"/>
        <button id="SlideGap_NeueInhaltsFolie" label="Neue Inhaltsfolie einfügen" image="Inhalt" onAction="InhaltsfolieEinfügen"/>
        <button id="SlideGap_Inhaltsverzeichnis" label="Inhaltsverzeichnis einfügen" image="Inhalt" onAction="InhaltsVerzeichnis"/>
      </gallery>
      <toggleButton id="Info2" label="Kontext-Menü: SlideGap"/>
    </contextMenu>
    <contextMenu idMso="ContextMenuSlideShow">
      <toggleButton id="Info3" label="Kontext-Menü: SlideShow"/>
    </contextMenu>
    <contextMenu idMso="ContextMenuSlideSorter">
      <toggleButton id="Info4" label="Kontext-Menü: SlideSorter"/>
    </contextMenu>
    <contextMenu idMso="ContextMenuThumbnail">
      <button idMso="SlideNew" visible="false"/>
      <gallery idMso="SlideLayoutGallery" visible="false"/>
      <gallery id="ThumbnailGallery" label="Neue BA Folie" screentip="CD konforme Folie einfügen" imageMso="SlideNewGallery" columns="1">
        <button id="Thumbnail_NeueTitelFolie" label="Neue Titelfolie einfügen" image="Titel-70mm" onAction="TitelfolieEinfügen"/>
        <button id="Thumbnail_NeueTrennFolie" label="Neue Trennfolie einfügen" image="Trennfolie-70mm" onAction="TrennfolieEinfügen"/>
        <button id="Thumbnail_NeueInhaltsFolie" label="Neue Inhaltsfolie einfügen" image="Inhalt" onAction="InhaltsfolieEinfügen"/>
        <button id="Thumbnail_Inhaltsverzeichnis" label="Inhaltsverzeichnis einfügen" image="Inhalt" onAction="InhaltsVerzeichnis"/>
      </gallery>
      <toggleButton id="Info5" label="Kontext-Menü: Thumbnail"/>
    </contextMenu>
    <contextMenu idMso="ContextMenuTextEdit">
      <gallery idMso="NumberingGallery" visible="false"/>
      <button idMso="CollapseAll" visible="false"/>
      <button id="info6" label="Kontext-Menü: TextEdit"/>
    </contextMenu>
    <contextMenu idMso="ContextMenuShape">
      <button id="info7" label="Kontext-Menü: Shape"/>
    </contextMenu>
    <contextMenu idMso="ContextMenuTextEditOutline">
      <button id="info8" label="Kontext-Menü: TextEditOutline"/>
    </contextMenu>
    <contextMenu idMso="ContextMenuPicture">
      <button id="info9" label="Kontext-Menü: Picture"/>
    </contextMenu>
    <contextMenu idMso="ContextMenuLabelSection">
      <button id="info10" label="Kontext-Menü: LabelSection"/>
    </contextMenu>
    <contextMenu idMso="ContextMenuNotesEditText">
      <button id="info11" label="Kontext-Menü: NotesEditText"/>
    </contextMenu>
    <contextMenu idMso="ContextMenuFrame">
      <button id="info12" label="Kontext-Menü: Frame"/>
    </contextMenu>
    <contextMenu idMso="ContextMenuSpell">
      <button id="info13" label="Kontext-Menü: Spell"/>
    </contextMenu>
    <contextMenu idMso="ContextMenuActiveXControl">
      <button id="info14" label="Kontext-Menü: ActiveXControl"/>
    </contextMenu>
    <contextMenu idMso="ContextMenuObjectEditSegment">
      <button id="info15" label="Kontext-Menü: ObjectEditSegment"/>
    </contextMenu>
    <contextMenu idMso="ContextMenuObjectsGroup">
      <button id="info16" label="Kontext-Menü: ObjectsGroup"/>
    </contextMenu>
  </contextMenus>
</customUI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462</Words>
  <Application>Microsoft Office PowerPoint</Application>
  <PresentationFormat>Benutzerdefiniert</PresentationFormat>
  <Paragraphs>106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9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Titelfolie</vt:lpstr>
      <vt:lpstr>Titelfolie ohne Bild</vt:lpstr>
      <vt:lpstr>Inhaltsfolien</vt:lpstr>
      <vt:lpstr>Trennfolie mit Bild</vt:lpstr>
      <vt:lpstr>Trennfolie ohne Bild</vt:lpstr>
      <vt:lpstr>Blanco</vt:lpstr>
      <vt:lpstr>Business Titelfolie</vt:lpstr>
      <vt:lpstr>Business Trennfolie</vt:lpstr>
      <vt:lpstr>Businessfolien</vt:lpstr>
      <vt:lpstr>Berufswahl Ich habe noch keine Ahnung – und jetzt?</vt:lpstr>
      <vt:lpstr>Die Katze im Sack kaufen?!?</vt:lpstr>
      <vt:lpstr>Die Katze im Sack kaufen?!?</vt:lpstr>
      <vt:lpstr>Was ist mein Schlüssel zum Erfolg?? 3 Überlegungen</vt:lpstr>
      <vt:lpstr>Mein Schlüssel zum Erfolg?? Ich überlege, was mir wichtig ist…</vt:lpstr>
      <vt:lpstr>PowerPoint-Präsentation</vt:lpstr>
      <vt:lpstr>PowerPoint-Präsentation</vt:lpstr>
      <vt:lpstr>Tests, die bei der Berufswahl helfen können</vt:lpstr>
      <vt:lpstr>Bilder liken. Tätigkeiten checken. BERUFE ENTDECKER</vt:lpstr>
      <vt:lpstr>Fähigkeiten checken. Interessen finden. Check U</vt:lpstr>
      <vt:lpstr>Interessen auswählen. Themen festlegen. Was-studiere-ich</vt:lpstr>
      <vt:lpstr>Eine erste Richtung finden. Studien-Interessens-Test (SIT)</vt:lpstr>
      <vt:lpstr>Ideen sammeln. Reflektieren. Strukturieren. Gespräch mit der Berufsberatung</vt:lpstr>
      <vt:lpstr>Eignungstests der Berufsberatung Mittel- und Realschüler</vt:lpstr>
      <vt:lpstr>Eignungstest der Berufsberatung Abiturienten</vt:lpstr>
      <vt:lpstr>Mein Draht zur Berufsberatung</vt:lpstr>
    </vt:vector>
  </TitlesOfParts>
  <Company>Bundesagentur für Arbeit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BA-Design</dc:title>
  <dc:creator>Bundesagentur für Arbeit</dc:creator>
  <cp:lastModifiedBy>Bzduch</cp:lastModifiedBy>
  <cp:revision>1721</cp:revision>
  <cp:lastPrinted>2015-04-29T16:10:31Z</cp:lastPrinted>
  <dcterms:created xsi:type="dcterms:W3CDTF">2006-11-23T14:48:20Z</dcterms:created>
  <dcterms:modified xsi:type="dcterms:W3CDTF">2021-01-13T06:41:40Z</dcterms:modified>
  <cp:contentStatus>Version 140410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ttonPressed">
    <vt:bool>false</vt:bool>
  </property>
  <property fmtid="{D5CDD505-2E9C-101B-9397-08002B2CF9AE}" pid="3" name="tgbDruckschalter">
    <vt:i4>0</vt:i4>
  </property>
  <property fmtid="{D5CDD505-2E9C-101B-9397-08002B2CF9AE}" pid="4" name="chkIntern">
    <vt:i4>0</vt:i4>
  </property>
  <property fmtid="{D5CDD505-2E9C-101B-9397-08002B2CF9AE}" pid="5" name="MasterVerNr">
    <vt:lpwstr>3.1g</vt:lpwstr>
  </property>
</Properties>
</file>